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notesMasterIdLst>
    <p:notesMasterId r:id="rId39"/>
  </p:notesMasterIdLst>
  <p:handoutMasterIdLst>
    <p:handoutMasterId r:id="rId40"/>
  </p:handoutMasterIdLst>
  <p:sldIdLst>
    <p:sldId id="256" r:id="rId2"/>
    <p:sldId id="344" r:id="rId3"/>
    <p:sldId id="395" r:id="rId4"/>
    <p:sldId id="3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2" r:id="rId21"/>
    <p:sldId id="413" r:id="rId22"/>
    <p:sldId id="380" r:id="rId23"/>
    <p:sldId id="381" r:id="rId24"/>
    <p:sldId id="382" r:id="rId25"/>
    <p:sldId id="383" r:id="rId26"/>
    <p:sldId id="384" r:id="rId27"/>
    <p:sldId id="385" r:id="rId28"/>
    <p:sldId id="386" r:id="rId29"/>
    <p:sldId id="387" r:id="rId30"/>
    <p:sldId id="388" r:id="rId31"/>
    <p:sldId id="389" r:id="rId32"/>
    <p:sldId id="390" r:id="rId33"/>
    <p:sldId id="391" r:id="rId34"/>
    <p:sldId id="392" r:id="rId35"/>
    <p:sldId id="414" r:id="rId36"/>
    <p:sldId id="393" r:id="rId37"/>
    <p:sldId id="394" r:id="rId38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D0A878-0E7B-4898-BA37-36F86B58E0D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1ED0D17-B9B8-4E93-9570-D98089B1C421}">
      <dgm:prSet phldrT="[Текст]"/>
      <dgm:spPr/>
      <dgm:t>
        <a:bodyPr/>
        <a:lstStyle/>
        <a:p>
          <a:r>
            <a:rPr lang="ru-RU" dirty="0"/>
            <a:t>Независимые переменные – регрессоры/</a:t>
          </a:r>
          <a:r>
            <a:rPr lang="ru-RU" dirty="0" err="1"/>
            <a:t>предикаторы</a:t>
          </a:r>
          <a:endParaRPr lang="ru-RU" dirty="0"/>
        </a:p>
        <a:p>
          <a:r>
            <a:rPr lang="ru-RU" dirty="0"/>
            <a:t>Х</a:t>
          </a:r>
        </a:p>
      </dgm:t>
    </dgm:pt>
    <dgm:pt modelId="{3DFFC56D-945A-4A1F-A9D5-BA985353F781}" type="parTrans" cxnId="{BC89FD15-E105-4605-9CD7-DDAE99F52B01}">
      <dgm:prSet/>
      <dgm:spPr/>
      <dgm:t>
        <a:bodyPr/>
        <a:lstStyle/>
        <a:p>
          <a:endParaRPr lang="ru-RU"/>
        </a:p>
      </dgm:t>
    </dgm:pt>
    <dgm:pt modelId="{9DFA3FF6-540F-415A-B75A-BA243D1FBB62}" type="sibTrans" cxnId="{BC89FD15-E105-4605-9CD7-DDAE99F52B01}">
      <dgm:prSet/>
      <dgm:spPr/>
      <dgm:t>
        <a:bodyPr/>
        <a:lstStyle/>
        <a:p>
          <a:endParaRPr lang="ru-RU"/>
        </a:p>
      </dgm:t>
    </dgm:pt>
    <dgm:pt modelId="{42DE0430-71C5-41A3-A673-B4A62F997C59}">
      <dgm:prSet phldrT="[Текст]"/>
      <dgm:spPr/>
      <dgm:t>
        <a:bodyPr/>
        <a:lstStyle/>
        <a:p>
          <a:r>
            <a:rPr lang="ru-RU" dirty="0"/>
            <a:t>Зависимая переменная</a:t>
          </a:r>
        </a:p>
        <a:p>
          <a:r>
            <a:rPr lang="ru-RU" dirty="0"/>
            <a:t>У</a:t>
          </a:r>
        </a:p>
      </dgm:t>
    </dgm:pt>
    <dgm:pt modelId="{C778A03D-BC55-454B-98EF-9127B1071F1A}" type="parTrans" cxnId="{88516507-A9E3-4390-A240-5F9B5A8A41C4}">
      <dgm:prSet/>
      <dgm:spPr/>
      <dgm:t>
        <a:bodyPr/>
        <a:lstStyle/>
        <a:p>
          <a:endParaRPr lang="ru-RU"/>
        </a:p>
      </dgm:t>
    </dgm:pt>
    <dgm:pt modelId="{50D368C9-56B5-4300-9A21-B4FF9BB0622C}" type="sibTrans" cxnId="{88516507-A9E3-4390-A240-5F9B5A8A41C4}">
      <dgm:prSet/>
      <dgm:spPr/>
      <dgm:t>
        <a:bodyPr/>
        <a:lstStyle/>
        <a:p>
          <a:endParaRPr lang="ru-RU"/>
        </a:p>
      </dgm:t>
    </dgm:pt>
    <dgm:pt modelId="{D8D2F33C-FB98-4A39-8253-D17F16930C75}" type="pres">
      <dgm:prSet presAssocID="{67D0A878-0E7B-4898-BA37-36F86B58E0DA}" presName="Name0" presStyleCnt="0">
        <dgm:presLayoutVars>
          <dgm:dir/>
          <dgm:resizeHandles val="exact"/>
        </dgm:presLayoutVars>
      </dgm:prSet>
      <dgm:spPr/>
    </dgm:pt>
    <dgm:pt modelId="{B348D500-42B2-4CC8-9629-BA082C715F55}" type="pres">
      <dgm:prSet presAssocID="{F1ED0D17-B9B8-4E93-9570-D98089B1C421}" presName="node" presStyleLbl="node1" presStyleIdx="0" presStyleCnt="2">
        <dgm:presLayoutVars>
          <dgm:bulletEnabled val="1"/>
        </dgm:presLayoutVars>
      </dgm:prSet>
      <dgm:spPr/>
    </dgm:pt>
    <dgm:pt modelId="{146872BC-2DD6-4F91-A37C-A1E559966F63}" type="pres">
      <dgm:prSet presAssocID="{9DFA3FF6-540F-415A-B75A-BA243D1FBB62}" presName="sibTrans" presStyleLbl="sibTrans2D1" presStyleIdx="0" presStyleCnt="1"/>
      <dgm:spPr/>
    </dgm:pt>
    <dgm:pt modelId="{E0A7084E-B213-4AF8-B7BA-023F8C227875}" type="pres">
      <dgm:prSet presAssocID="{9DFA3FF6-540F-415A-B75A-BA243D1FBB62}" presName="connectorText" presStyleLbl="sibTrans2D1" presStyleIdx="0" presStyleCnt="1"/>
      <dgm:spPr/>
    </dgm:pt>
    <dgm:pt modelId="{CDC2B2E8-3D23-45C7-94F1-6F714A20766C}" type="pres">
      <dgm:prSet presAssocID="{42DE0430-71C5-41A3-A673-B4A62F997C59}" presName="node" presStyleLbl="node1" presStyleIdx="1" presStyleCnt="2">
        <dgm:presLayoutVars>
          <dgm:bulletEnabled val="1"/>
        </dgm:presLayoutVars>
      </dgm:prSet>
      <dgm:spPr/>
    </dgm:pt>
  </dgm:ptLst>
  <dgm:cxnLst>
    <dgm:cxn modelId="{88516507-A9E3-4390-A240-5F9B5A8A41C4}" srcId="{67D0A878-0E7B-4898-BA37-36F86B58E0DA}" destId="{42DE0430-71C5-41A3-A673-B4A62F997C59}" srcOrd="1" destOrd="0" parTransId="{C778A03D-BC55-454B-98EF-9127B1071F1A}" sibTransId="{50D368C9-56B5-4300-9A21-B4FF9BB0622C}"/>
    <dgm:cxn modelId="{BC89FD15-E105-4605-9CD7-DDAE99F52B01}" srcId="{67D0A878-0E7B-4898-BA37-36F86B58E0DA}" destId="{F1ED0D17-B9B8-4E93-9570-D98089B1C421}" srcOrd="0" destOrd="0" parTransId="{3DFFC56D-945A-4A1F-A9D5-BA985353F781}" sibTransId="{9DFA3FF6-540F-415A-B75A-BA243D1FBB62}"/>
    <dgm:cxn modelId="{3957A76A-1ADA-43FB-932E-5F999B898D98}" type="presOf" srcId="{9DFA3FF6-540F-415A-B75A-BA243D1FBB62}" destId="{E0A7084E-B213-4AF8-B7BA-023F8C227875}" srcOrd="1" destOrd="0" presId="urn:microsoft.com/office/officeart/2005/8/layout/process1"/>
    <dgm:cxn modelId="{5D03F54F-1871-484A-AB8C-B37A54855C80}" type="presOf" srcId="{42DE0430-71C5-41A3-A673-B4A62F997C59}" destId="{CDC2B2E8-3D23-45C7-94F1-6F714A20766C}" srcOrd="0" destOrd="0" presId="urn:microsoft.com/office/officeart/2005/8/layout/process1"/>
    <dgm:cxn modelId="{6A5FDCA6-1BFA-4FCD-8716-1D710A9F3B30}" type="presOf" srcId="{9DFA3FF6-540F-415A-B75A-BA243D1FBB62}" destId="{146872BC-2DD6-4F91-A37C-A1E559966F63}" srcOrd="0" destOrd="0" presId="urn:microsoft.com/office/officeart/2005/8/layout/process1"/>
    <dgm:cxn modelId="{163F4DCC-4093-40EC-AB76-90C1554BBC30}" type="presOf" srcId="{F1ED0D17-B9B8-4E93-9570-D98089B1C421}" destId="{B348D500-42B2-4CC8-9629-BA082C715F55}" srcOrd="0" destOrd="0" presId="urn:microsoft.com/office/officeart/2005/8/layout/process1"/>
    <dgm:cxn modelId="{E4352EF8-6F12-4E1F-B8B2-F7D53CB0A9F3}" type="presOf" srcId="{67D0A878-0E7B-4898-BA37-36F86B58E0DA}" destId="{D8D2F33C-FB98-4A39-8253-D17F16930C75}" srcOrd="0" destOrd="0" presId="urn:microsoft.com/office/officeart/2005/8/layout/process1"/>
    <dgm:cxn modelId="{B3623368-3CAA-4773-8148-BD5F283FFAF7}" type="presParOf" srcId="{D8D2F33C-FB98-4A39-8253-D17F16930C75}" destId="{B348D500-42B2-4CC8-9629-BA082C715F55}" srcOrd="0" destOrd="0" presId="urn:microsoft.com/office/officeart/2005/8/layout/process1"/>
    <dgm:cxn modelId="{901079AB-498F-46F0-ABF8-B215575CE47D}" type="presParOf" srcId="{D8D2F33C-FB98-4A39-8253-D17F16930C75}" destId="{146872BC-2DD6-4F91-A37C-A1E559966F63}" srcOrd="1" destOrd="0" presId="urn:microsoft.com/office/officeart/2005/8/layout/process1"/>
    <dgm:cxn modelId="{D1654E6B-CB60-419A-98A6-9B1B94163274}" type="presParOf" srcId="{146872BC-2DD6-4F91-A37C-A1E559966F63}" destId="{E0A7084E-B213-4AF8-B7BA-023F8C227875}" srcOrd="0" destOrd="0" presId="urn:microsoft.com/office/officeart/2005/8/layout/process1"/>
    <dgm:cxn modelId="{F701EEF7-9423-46DC-828D-222AD6043D2D}" type="presParOf" srcId="{D8D2F33C-FB98-4A39-8253-D17F16930C75}" destId="{CDC2B2E8-3D23-45C7-94F1-6F714A20766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D40589-8130-4276-9AB1-A567F5F02AE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FCE4C4-FE33-405B-A8D3-16D34826CB5B}">
      <dgm:prSet phldrT="[Текст]" custT="1"/>
      <dgm:spPr/>
      <dgm:t>
        <a:bodyPr/>
        <a:lstStyle/>
        <a:p>
          <a:r>
            <a:rPr lang="ru-RU" sz="2000" dirty="0"/>
            <a:t>Микро-уровень</a:t>
          </a:r>
        </a:p>
      </dgm:t>
    </dgm:pt>
    <dgm:pt modelId="{C306EAE4-2EDA-4CC3-886D-A4DD79E16E90}" type="parTrans" cxnId="{D6EB30BD-D274-4173-AF37-FDD0F34A4D27}">
      <dgm:prSet/>
      <dgm:spPr/>
      <dgm:t>
        <a:bodyPr/>
        <a:lstStyle/>
        <a:p>
          <a:endParaRPr lang="ru-RU"/>
        </a:p>
      </dgm:t>
    </dgm:pt>
    <dgm:pt modelId="{0CDC3B7E-8DCB-4BEE-9209-266F2C1903AB}" type="sibTrans" cxnId="{D6EB30BD-D274-4173-AF37-FDD0F34A4D27}">
      <dgm:prSet/>
      <dgm:spPr/>
      <dgm:t>
        <a:bodyPr/>
        <a:lstStyle/>
        <a:p>
          <a:endParaRPr lang="ru-RU"/>
        </a:p>
      </dgm:t>
    </dgm:pt>
    <dgm:pt modelId="{D94A5BDC-C5BA-445A-9FC2-0FB490B977DD}">
      <dgm:prSet phldrT="[Текст]"/>
      <dgm:spPr/>
      <dgm:t>
        <a:bodyPr/>
        <a:lstStyle/>
        <a:p>
          <a:r>
            <a:rPr lang="ru-RU" dirty="0"/>
            <a:t>межличностного взаимодействия людей</a:t>
          </a:r>
        </a:p>
      </dgm:t>
    </dgm:pt>
    <dgm:pt modelId="{6AE9FB68-453B-45C8-B741-A656916687F5}" type="parTrans" cxnId="{6D6947E8-0C8B-47D1-8B70-776468BCCBA9}">
      <dgm:prSet/>
      <dgm:spPr/>
      <dgm:t>
        <a:bodyPr/>
        <a:lstStyle/>
        <a:p>
          <a:endParaRPr lang="ru-RU"/>
        </a:p>
      </dgm:t>
    </dgm:pt>
    <dgm:pt modelId="{E7617D12-F9B2-4857-87FA-7E9B5904B2D7}" type="sibTrans" cxnId="{6D6947E8-0C8B-47D1-8B70-776468BCCBA9}">
      <dgm:prSet/>
      <dgm:spPr/>
      <dgm:t>
        <a:bodyPr/>
        <a:lstStyle/>
        <a:p>
          <a:endParaRPr lang="ru-RU"/>
        </a:p>
      </dgm:t>
    </dgm:pt>
    <dgm:pt modelId="{4EA85FB8-B7C0-4D8C-8B4A-E1CF1EBC96C8}">
      <dgm:prSet phldrT="[Текст]" custT="1"/>
      <dgm:spPr/>
      <dgm:t>
        <a:bodyPr/>
        <a:lstStyle/>
        <a:p>
          <a:r>
            <a:rPr lang="ru-RU" sz="2000" dirty="0"/>
            <a:t>Мезо-уровень</a:t>
          </a:r>
        </a:p>
      </dgm:t>
    </dgm:pt>
    <dgm:pt modelId="{0E06D055-A66A-4993-852C-4BD8ACB545E4}" type="parTrans" cxnId="{F7E79DC4-57F7-4A7E-AAA0-76FC1B65C526}">
      <dgm:prSet/>
      <dgm:spPr/>
      <dgm:t>
        <a:bodyPr/>
        <a:lstStyle/>
        <a:p>
          <a:endParaRPr lang="ru-RU"/>
        </a:p>
      </dgm:t>
    </dgm:pt>
    <dgm:pt modelId="{993231D9-1492-4362-97B6-755A7B50E8D3}" type="sibTrans" cxnId="{F7E79DC4-57F7-4A7E-AAA0-76FC1B65C526}">
      <dgm:prSet/>
      <dgm:spPr/>
      <dgm:t>
        <a:bodyPr/>
        <a:lstStyle/>
        <a:p>
          <a:endParaRPr lang="ru-RU"/>
        </a:p>
      </dgm:t>
    </dgm:pt>
    <dgm:pt modelId="{34A622D4-3FA6-4CB4-B278-DEFE5614CDA7}">
      <dgm:prSet phldrT="[Текст]"/>
      <dgm:spPr/>
      <dgm:t>
        <a:bodyPr/>
        <a:lstStyle/>
        <a:p>
          <a:r>
            <a:rPr lang="ru-RU" dirty="0"/>
            <a:t>Взаимодействие внутри и за пределами небольших групп. Имеет временные рамки, не длительные отношения. Непредвиденные обстоятельства моделируются организацией и планированием</a:t>
          </a:r>
        </a:p>
      </dgm:t>
    </dgm:pt>
    <dgm:pt modelId="{7B53D971-BA51-4E47-9C5B-1D7F3321F1E9}" type="parTrans" cxnId="{C4008695-66B2-4171-BB70-908262F2A0ED}">
      <dgm:prSet/>
      <dgm:spPr/>
      <dgm:t>
        <a:bodyPr/>
        <a:lstStyle/>
        <a:p>
          <a:endParaRPr lang="ru-RU"/>
        </a:p>
      </dgm:t>
    </dgm:pt>
    <dgm:pt modelId="{500209E7-40B0-4C23-A6DB-D1F03E11BAD9}" type="sibTrans" cxnId="{C4008695-66B2-4171-BB70-908262F2A0ED}">
      <dgm:prSet/>
      <dgm:spPr/>
      <dgm:t>
        <a:bodyPr/>
        <a:lstStyle/>
        <a:p>
          <a:endParaRPr lang="ru-RU"/>
        </a:p>
      </dgm:t>
    </dgm:pt>
    <dgm:pt modelId="{93626E8F-D8B4-4D01-85C0-D2EFEC1721A5}">
      <dgm:prSet phldrT="[Текст]" custT="1"/>
      <dgm:spPr/>
      <dgm:t>
        <a:bodyPr/>
        <a:lstStyle/>
        <a:p>
          <a:r>
            <a:rPr lang="ru-RU" sz="2000" dirty="0"/>
            <a:t>Макро-уровень</a:t>
          </a:r>
        </a:p>
      </dgm:t>
    </dgm:pt>
    <dgm:pt modelId="{C2E8605B-97AB-4FEE-956E-FFBB036718CB}" type="parTrans" cxnId="{45EFFE6B-6A0C-4370-BD6A-4D55E57023BE}">
      <dgm:prSet/>
      <dgm:spPr/>
      <dgm:t>
        <a:bodyPr/>
        <a:lstStyle/>
        <a:p>
          <a:endParaRPr lang="ru-RU"/>
        </a:p>
      </dgm:t>
    </dgm:pt>
    <dgm:pt modelId="{F30AD38B-86D2-4B43-8E9E-FE56F67F75E4}" type="sibTrans" cxnId="{45EFFE6B-6A0C-4370-BD6A-4D55E57023BE}">
      <dgm:prSet/>
      <dgm:spPr/>
      <dgm:t>
        <a:bodyPr/>
        <a:lstStyle/>
        <a:p>
          <a:endParaRPr lang="ru-RU"/>
        </a:p>
      </dgm:t>
    </dgm:pt>
    <dgm:pt modelId="{A4F65198-5DA1-4539-9B28-5AC47EEC325E}">
      <dgm:prSet phldrT="[Текст]"/>
      <dgm:spPr/>
      <dgm:t>
        <a:bodyPr/>
        <a:lstStyle/>
        <a:p>
          <a:r>
            <a:rPr lang="ru-RU" dirty="0"/>
            <a:t>Уровень взаимодействия имеющий общий и относительно постоянный характер. Инфраструктуры всеобщего\ глобального обслуживания. </a:t>
          </a:r>
        </a:p>
      </dgm:t>
    </dgm:pt>
    <dgm:pt modelId="{D1DB838E-0BF9-4DB2-B6CD-F64A7DC0F424}" type="parTrans" cxnId="{FBB17BC8-B1AE-4D44-9A9F-940F30575B47}">
      <dgm:prSet/>
      <dgm:spPr/>
      <dgm:t>
        <a:bodyPr/>
        <a:lstStyle/>
        <a:p>
          <a:endParaRPr lang="ru-RU"/>
        </a:p>
      </dgm:t>
    </dgm:pt>
    <dgm:pt modelId="{8BBFA3C2-DBFC-4630-B506-1C325538F78D}" type="sibTrans" cxnId="{FBB17BC8-B1AE-4D44-9A9F-940F30575B47}">
      <dgm:prSet/>
      <dgm:spPr/>
      <dgm:t>
        <a:bodyPr/>
        <a:lstStyle/>
        <a:p>
          <a:endParaRPr lang="ru-RU"/>
        </a:p>
      </dgm:t>
    </dgm:pt>
    <dgm:pt modelId="{A5908100-408D-4DF2-9A03-286D14132315}">
      <dgm:prSet phldrT="[Текст]"/>
      <dgm:spPr/>
      <dgm:t>
        <a:bodyPr/>
        <a:lstStyle/>
        <a:p>
          <a:r>
            <a:rPr lang="ru-RU" dirty="0"/>
            <a:t>Например, поисковые системы, социальные сети, … </a:t>
          </a:r>
          <a:r>
            <a:rPr lang="ru-RU" dirty="0" err="1"/>
            <a:t>Курсера</a:t>
          </a:r>
          <a:r>
            <a:rPr lang="ru-RU" dirty="0"/>
            <a:t>, </a:t>
          </a:r>
          <a:r>
            <a:rPr lang="ru-RU" dirty="0" err="1"/>
            <a:t>мудл</a:t>
          </a:r>
          <a:r>
            <a:rPr lang="ru-RU" dirty="0"/>
            <a:t>, зум, …</a:t>
          </a:r>
        </a:p>
      </dgm:t>
    </dgm:pt>
    <dgm:pt modelId="{257AA9D5-ECFD-4C8F-AF33-98C8440EC14E}" type="parTrans" cxnId="{6BAE961E-09F0-4201-B811-E9C635D0A6ED}">
      <dgm:prSet/>
      <dgm:spPr/>
      <dgm:t>
        <a:bodyPr/>
        <a:lstStyle/>
        <a:p>
          <a:endParaRPr lang="ru-RU"/>
        </a:p>
      </dgm:t>
    </dgm:pt>
    <dgm:pt modelId="{080582EA-2F24-429C-8443-C3AC6636347F}" type="sibTrans" cxnId="{6BAE961E-09F0-4201-B811-E9C635D0A6ED}">
      <dgm:prSet/>
      <dgm:spPr/>
      <dgm:t>
        <a:bodyPr/>
        <a:lstStyle/>
        <a:p>
          <a:endParaRPr lang="ru-RU"/>
        </a:p>
      </dgm:t>
    </dgm:pt>
    <dgm:pt modelId="{12102490-C77D-4A3B-9559-8F371F6020E4}" type="pres">
      <dgm:prSet presAssocID="{3FD40589-8130-4276-9AB1-A567F5F02AE3}" presName="linearFlow" presStyleCnt="0">
        <dgm:presLayoutVars>
          <dgm:dir/>
          <dgm:animLvl val="lvl"/>
          <dgm:resizeHandles val="exact"/>
        </dgm:presLayoutVars>
      </dgm:prSet>
      <dgm:spPr/>
    </dgm:pt>
    <dgm:pt modelId="{3D668A0A-F9FB-4A62-A7DB-500B022FC68A}" type="pres">
      <dgm:prSet presAssocID="{8AFCE4C4-FE33-405B-A8D3-16D34826CB5B}" presName="composite" presStyleCnt="0"/>
      <dgm:spPr/>
    </dgm:pt>
    <dgm:pt modelId="{B2BC23FF-D428-4A68-837D-6A0C9F932C2C}" type="pres">
      <dgm:prSet presAssocID="{8AFCE4C4-FE33-405B-A8D3-16D34826CB5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64B3FFB-880F-4CA7-B7B8-17DC2386BEFF}" type="pres">
      <dgm:prSet presAssocID="{8AFCE4C4-FE33-405B-A8D3-16D34826CB5B}" presName="descendantText" presStyleLbl="alignAcc1" presStyleIdx="0" presStyleCnt="3">
        <dgm:presLayoutVars>
          <dgm:bulletEnabled val="1"/>
        </dgm:presLayoutVars>
      </dgm:prSet>
      <dgm:spPr/>
    </dgm:pt>
    <dgm:pt modelId="{E199D6A0-24F9-4AF9-BA5E-495E57813344}" type="pres">
      <dgm:prSet presAssocID="{0CDC3B7E-8DCB-4BEE-9209-266F2C1903AB}" presName="sp" presStyleCnt="0"/>
      <dgm:spPr/>
    </dgm:pt>
    <dgm:pt modelId="{A038861F-39C4-4675-A70E-0C7BC34EC43C}" type="pres">
      <dgm:prSet presAssocID="{4EA85FB8-B7C0-4D8C-8B4A-E1CF1EBC96C8}" presName="composite" presStyleCnt="0"/>
      <dgm:spPr/>
    </dgm:pt>
    <dgm:pt modelId="{E6AF4766-DADF-439D-8B7D-39026BBDCB91}" type="pres">
      <dgm:prSet presAssocID="{4EA85FB8-B7C0-4D8C-8B4A-E1CF1EBC96C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6CE4553-4AE6-4551-B563-32008A5829F6}" type="pres">
      <dgm:prSet presAssocID="{4EA85FB8-B7C0-4D8C-8B4A-E1CF1EBC96C8}" presName="descendantText" presStyleLbl="alignAcc1" presStyleIdx="1" presStyleCnt="3">
        <dgm:presLayoutVars>
          <dgm:bulletEnabled val="1"/>
        </dgm:presLayoutVars>
      </dgm:prSet>
      <dgm:spPr/>
    </dgm:pt>
    <dgm:pt modelId="{2087DF12-52BE-4E8B-9CEE-B4E0E76CE177}" type="pres">
      <dgm:prSet presAssocID="{993231D9-1492-4362-97B6-755A7B50E8D3}" presName="sp" presStyleCnt="0"/>
      <dgm:spPr/>
    </dgm:pt>
    <dgm:pt modelId="{AE0D650E-AC20-44E7-A4E0-2D57971992FD}" type="pres">
      <dgm:prSet presAssocID="{93626E8F-D8B4-4D01-85C0-D2EFEC1721A5}" presName="composite" presStyleCnt="0"/>
      <dgm:spPr/>
    </dgm:pt>
    <dgm:pt modelId="{424D93C1-0459-4A0B-A63C-8DF2D7C1105A}" type="pres">
      <dgm:prSet presAssocID="{93626E8F-D8B4-4D01-85C0-D2EFEC1721A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A931582A-E0E3-466A-B7B9-C0451897EE2D}" type="pres">
      <dgm:prSet presAssocID="{93626E8F-D8B4-4D01-85C0-D2EFEC1721A5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CF2E9D0F-6549-4CE4-88A5-648B6FE80AE6}" type="presOf" srcId="{D94A5BDC-C5BA-445A-9FC2-0FB490B977DD}" destId="{564B3FFB-880F-4CA7-B7B8-17DC2386BEFF}" srcOrd="0" destOrd="0" presId="urn:microsoft.com/office/officeart/2005/8/layout/chevron2"/>
    <dgm:cxn modelId="{6BAE961E-09F0-4201-B811-E9C635D0A6ED}" srcId="{93626E8F-D8B4-4D01-85C0-D2EFEC1721A5}" destId="{A5908100-408D-4DF2-9A03-286D14132315}" srcOrd="1" destOrd="0" parTransId="{257AA9D5-ECFD-4C8F-AF33-98C8440EC14E}" sibTransId="{080582EA-2F24-429C-8443-C3AC6636347F}"/>
    <dgm:cxn modelId="{65A43722-9F21-435A-B742-694CC0EC885E}" type="presOf" srcId="{93626E8F-D8B4-4D01-85C0-D2EFEC1721A5}" destId="{424D93C1-0459-4A0B-A63C-8DF2D7C1105A}" srcOrd="0" destOrd="0" presId="urn:microsoft.com/office/officeart/2005/8/layout/chevron2"/>
    <dgm:cxn modelId="{321A9934-AF8E-453E-91BD-5E2FAAD8A1E0}" type="presOf" srcId="{4EA85FB8-B7C0-4D8C-8B4A-E1CF1EBC96C8}" destId="{E6AF4766-DADF-439D-8B7D-39026BBDCB91}" srcOrd="0" destOrd="0" presId="urn:microsoft.com/office/officeart/2005/8/layout/chevron2"/>
    <dgm:cxn modelId="{DFA5B647-92BA-4C53-A129-DBEF84BB285E}" type="presOf" srcId="{A5908100-408D-4DF2-9A03-286D14132315}" destId="{A931582A-E0E3-466A-B7B9-C0451897EE2D}" srcOrd="0" destOrd="1" presId="urn:microsoft.com/office/officeart/2005/8/layout/chevron2"/>
    <dgm:cxn modelId="{45EFFE6B-6A0C-4370-BD6A-4D55E57023BE}" srcId="{3FD40589-8130-4276-9AB1-A567F5F02AE3}" destId="{93626E8F-D8B4-4D01-85C0-D2EFEC1721A5}" srcOrd="2" destOrd="0" parTransId="{C2E8605B-97AB-4FEE-956E-FFBB036718CB}" sibTransId="{F30AD38B-86D2-4B43-8E9E-FE56F67F75E4}"/>
    <dgm:cxn modelId="{527B1F58-58F4-417E-BD96-94F0BEFFB5A9}" type="presOf" srcId="{A4F65198-5DA1-4539-9B28-5AC47EEC325E}" destId="{A931582A-E0E3-466A-B7B9-C0451897EE2D}" srcOrd="0" destOrd="0" presId="urn:microsoft.com/office/officeart/2005/8/layout/chevron2"/>
    <dgm:cxn modelId="{F9FF9D7B-F6CA-4548-A51D-4142D97D51AD}" type="presOf" srcId="{8AFCE4C4-FE33-405B-A8D3-16D34826CB5B}" destId="{B2BC23FF-D428-4A68-837D-6A0C9F932C2C}" srcOrd="0" destOrd="0" presId="urn:microsoft.com/office/officeart/2005/8/layout/chevron2"/>
    <dgm:cxn modelId="{FA071588-8601-4EB2-9697-6AA81CF5A84D}" type="presOf" srcId="{34A622D4-3FA6-4CB4-B278-DEFE5614CDA7}" destId="{56CE4553-4AE6-4551-B563-32008A5829F6}" srcOrd="0" destOrd="0" presId="urn:microsoft.com/office/officeart/2005/8/layout/chevron2"/>
    <dgm:cxn modelId="{C4008695-66B2-4171-BB70-908262F2A0ED}" srcId="{4EA85FB8-B7C0-4D8C-8B4A-E1CF1EBC96C8}" destId="{34A622D4-3FA6-4CB4-B278-DEFE5614CDA7}" srcOrd="0" destOrd="0" parTransId="{7B53D971-BA51-4E47-9C5B-1D7F3321F1E9}" sibTransId="{500209E7-40B0-4C23-A6DB-D1F03E11BAD9}"/>
    <dgm:cxn modelId="{D6EB30BD-D274-4173-AF37-FDD0F34A4D27}" srcId="{3FD40589-8130-4276-9AB1-A567F5F02AE3}" destId="{8AFCE4C4-FE33-405B-A8D3-16D34826CB5B}" srcOrd="0" destOrd="0" parTransId="{C306EAE4-2EDA-4CC3-886D-A4DD79E16E90}" sibTransId="{0CDC3B7E-8DCB-4BEE-9209-266F2C1903AB}"/>
    <dgm:cxn modelId="{F7E79DC4-57F7-4A7E-AAA0-76FC1B65C526}" srcId="{3FD40589-8130-4276-9AB1-A567F5F02AE3}" destId="{4EA85FB8-B7C0-4D8C-8B4A-E1CF1EBC96C8}" srcOrd="1" destOrd="0" parTransId="{0E06D055-A66A-4993-852C-4BD8ACB545E4}" sibTransId="{993231D9-1492-4362-97B6-755A7B50E8D3}"/>
    <dgm:cxn modelId="{FBB17BC8-B1AE-4D44-9A9F-940F30575B47}" srcId="{93626E8F-D8B4-4D01-85C0-D2EFEC1721A5}" destId="{A4F65198-5DA1-4539-9B28-5AC47EEC325E}" srcOrd="0" destOrd="0" parTransId="{D1DB838E-0BF9-4DB2-B6CD-F64A7DC0F424}" sibTransId="{8BBFA3C2-DBFC-4630-B506-1C325538F78D}"/>
    <dgm:cxn modelId="{1B3B22E8-9BAF-4D09-A623-FD1D4FE88890}" type="presOf" srcId="{3FD40589-8130-4276-9AB1-A567F5F02AE3}" destId="{12102490-C77D-4A3B-9559-8F371F6020E4}" srcOrd="0" destOrd="0" presId="urn:microsoft.com/office/officeart/2005/8/layout/chevron2"/>
    <dgm:cxn modelId="{6D6947E8-0C8B-47D1-8B70-776468BCCBA9}" srcId="{8AFCE4C4-FE33-405B-A8D3-16D34826CB5B}" destId="{D94A5BDC-C5BA-445A-9FC2-0FB490B977DD}" srcOrd="0" destOrd="0" parTransId="{6AE9FB68-453B-45C8-B741-A656916687F5}" sibTransId="{E7617D12-F9B2-4857-87FA-7E9B5904B2D7}"/>
    <dgm:cxn modelId="{A0C77F00-49EE-4E05-9C6A-DEDD24905BE5}" type="presParOf" srcId="{12102490-C77D-4A3B-9559-8F371F6020E4}" destId="{3D668A0A-F9FB-4A62-A7DB-500B022FC68A}" srcOrd="0" destOrd="0" presId="urn:microsoft.com/office/officeart/2005/8/layout/chevron2"/>
    <dgm:cxn modelId="{D6D3BD48-006A-46F2-97DA-15478C914254}" type="presParOf" srcId="{3D668A0A-F9FB-4A62-A7DB-500B022FC68A}" destId="{B2BC23FF-D428-4A68-837D-6A0C9F932C2C}" srcOrd="0" destOrd="0" presId="urn:microsoft.com/office/officeart/2005/8/layout/chevron2"/>
    <dgm:cxn modelId="{60D2E2BC-201A-4665-AA57-4E5315B6D497}" type="presParOf" srcId="{3D668A0A-F9FB-4A62-A7DB-500B022FC68A}" destId="{564B3FFB-880F-4CA7-B7B8-17DC2386BEFF}" srcOrd="1" destOrd="0" presId="urn:microsoft.com/office/officeart/2005/8/layout/chevron2"/>
    <dgm:cxn modelId="{3B305FB2-D8AC-4772-BAF1-00781E4122D0}" type="presParOf" srcId="{12102490-C77D-4A3B-9559-8F371F6020E4}" destId="{E199D6A0-24F9-4AF9-BA5E-495E57813344}" srcOrd="1" destOrd="0" presId="urn:microsoft.com/office/officeart/2005/8/layout/chevron2"/>
    <dgm:cxn modelId="{33E13DDB-11F4-4CD0-A31A-490172D0B99A}" type="presParOf" srcId="{12102490-C77D-4A3B-9559-8F371F6020E4}" destId="{A038861F-39C4-4675-A70E-0C7BC34EC43C}" srcOrd="2" destOrd="0" presId="urn:microsoft.com/office/officeart/2005/8/layout/chevron2"/>
    <dgm:cxn modelId="{989542FE-C416-4828-ADE9-DE14024A8392}" type="presParOf" srcId="{A038861F-39C4-4675-A70E-0C7BC34EC43C}" destId="{E6AF4766-DADF-439D-8B7D-39026BBDCB91}" srcOrd="0" destOrd="0" presId="urn:microsoft.com/office/officeart/2005/8/layout/chevron2"/>
    <dgm:cxn modelId="{DD1FD876-AB13-4C1A-8308-FBF0767B6B83}" type="presParOf" srcId="{A038861F-39C4-4675-A70E-0C7BC34EC43C}" destId="{56CE4553-4AE6-4551-B563-32008A5829F6}" srcOrd="1" destOrd="0" presId="urn:microsoft.com/office/officeart/2005/8/layout/chevron2"/>
    <dgm:cxn modelId="{8BBE1AE6-20C6-41D6-8FCA-08A03067CDC7}" type="presParOf" srcId="{12102490-C77D-4A3B-9559-8F371F6020E4}" destId="{2087DF12-52BE-4E8B-9CEE-B4E0E76CE177}" srcOrd="3" destOrd="0" presId="urn:microsoft.com/office/officeart/2005/8/layout/chevron2"/>
    <dgm:cxn modelId="{A581FE8B-5B93-4B49-87FC-D215820D5285}" type="presParOf" srcId="{12102490-C77D-4A3B-9559-8F371F6020E4}" destId="{AE0D650E-AC20-44E7-A4E0-2D57971992FD}" srcOrd="4" destOrd="0" presId="urn:microsoft.com/office/officeart/2005/8/layout/chevron2"/>
    <dgm:cxn modelId="{CFF20722-B03E-4DE7-9612-F3D9D21D5DA1}" type="presParOf" srcId="{AE0D650E-AC20-44E7-A4E0-2D57971992FD}" destId="{424D93C1-0459-4A0B-A63C-8DF2D7C1105A}" srcOrd="0" destOrd="0" presId="urn:microsoft.com/office/officeart/2005/8/layout/chevron2"/>
    <dgm:cxn modelId="{90E8B1F8-716D-483C-8D87-6F395E05BB78}" type="presParOf" srcId="{AE0D650E-AC20-44E7-A4E0-2D57971992FD}" destId="{A931582A-E0E3-466A-B7B9-C0451897EE2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615B82-675C-4F77-9EDB-EBDF06A11781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80C7A4-3C96-4663-B2F0-FADA0437CD67}">
      <dgm:prSet phldrT="[Текст]"/>
      <dgm:spPr/>
      <dgm:t>
        <a:bodyPr/>
        <a:lstStyle/>
        <a:p>
          <a:r>
            <a:rPr lang="ru-RU" b="0" i="0" dirty="0"/>
            <a:t>Простое сложение известных значений приносит результат</a:t>
          </a:r>
          <a:endParaRPr lang="ru-RU" dirty="0"/>
        </a:p>
      </dgm:t>
    </dgm:pt>
    <dgm:pt modelId="{9F1D95A5-03BD-4F46-B3C0-C2475EF9C1E8}" type="parTrans" cxnId="{E3E2D693-2662-40B6-A686-E18E2E258561}">
      <dgm:prSet/>
      <dgm:spPr/>
      <dgm:t>
        <a:bodyPr/>
        <a:lstStyle/>
        <a:p>
          <a:endParaRPr lang="ru-RU"/>
        </a:p>
      </dgm:t>
    </dgm:pt>
    <dgm:pt modelId="{1132A81F-A856-41F4-A320-1ECE36E563AD}" type="sibTrans" cxnId="{E3E2D693-2662-40B6-A686-E18E2E258561}">
      <dgm:prSet/>
      <dgm:spPr/>
      <dgm:t>
        <a:bodyPr/>
        <a:lstStyle/>
        <a:p>
          <a:endParaRPr lang="ru-RU"/>
        </a:p>
      </dgm:t>
    </dgm:pt>
    <dgm:pt modelId="{C0EAA019-4956-4DD7-AD21-23F19B8CC7BB}">
      <dgm:prSet phldrT="[Текст]" custT="1"/>
      <dgm:spPr/>
      <dgm:t>
        <a:bodyPr/>
        <a:lstStyle/>
        <a:p>
          <a:r>
            <a:rPr lang="ru-RU" sz="1800" b="0" i="0" dirty="0">
              <a:solidFill>
                <a:srgbClr val="0070C0"/>
              </a:solidFill>
            </a:rPr>
            <a:t>Результат получается в процессе их </a:t>
          </a:r>
          <a:r>
            <a:rPr lang="ru-RU" sz="2000" b="1" i="0" dirty="0">
              <a:solidFill>
                <a:srgbClr val="0070C0"/>
              </a:solidFill>
            </a:rPr>
            <a:t>очистки</a:t>
          </a:r>
          <a:r>
            <a:rPr lang="ru-RU" sz="1800" b="0" i="0" dirty="0">
              <a:solidFill>
                <a:srgbClr val="0070C0"/>
              </a:solidFill>
            </a:rPr>
            <a:t> путём последовательного </a:t>
          </a:r>
          <a:r>
            <a:rPr lang="ru-RU" sz="1800" b="1" i="0" dirty="0">
              <a:solidFill>
                <a:srgbClr val="0070C0"/>
              </a:solidFill>
            </a:rPr>
            <a:t>моделирования</a:t>
          </a:r>
          <a:r>
            <a:rPr lang="ru-RU" sz="1800" b="0" i="0" dirty="0">
              <a:solidFill>
                <a:srgbClr val="0070C0"/>
              </a:solidFill>
            </a:rPr>
            <a:t>: сначала выдвигается </a:t>
          </a:r>
          <a:r>
            <a:rPr lang="ru-RU" sz="1800" b="1" i="0" dirty="0">
              <a:solidFill>
                <a:srgbClr val="0070C0"/>
              </a:solidFill>
            </a:rPr>
            <a:t>гипотеза</a:t>
          </a:r>
          <a:r>
            <a:rPr lang="ru-RU" sz="1800" b="0" i="0" dirty="0">
              <a:solidFill>
                <a:srgbClr val="0070C0"/>
              </a:solidFill>
            </a:rPr>
            <a:t>, строится </a:t>
          </a:r>
          <a:r>
            <a:rPr lang="ru-RU" sz="1800" b="1" i="0" dirty="0">
              <a:solidFill>
                <a:srgbClr val="0070C0"/>
              </a:solidFill>
            </a:rPr>
            <a:t>статистическая, визуальная или семантическая модель</a:t>
          </a:r>
          <a:r>
            <a:rPr lang="ru-RU" sz="1800" b="0" i="0" dirty="0">
              <a:solidFill>
                <a:srgbClr val="0070C0"/>
              </a:solidFill>
            </a:rPr>
            <a:t>, на ее основании проверяется </a:t>
          </a:r>
          <a:r>
            <a:rPr lang="ru-RU" sz="1800" b="1" i="0" dirty="0">
              <a:solidFill>
                <a:srgbClr val="0070C0"/>
              </a:solidFill>
            </a:rPr>
            <a:t>верность выдвинутой гипотезы </a:t>
          </a:r>
          <a:r>
            <a:rPr lang="ru-RU" sz="1800" b="0" i="0" dirty="0">
              <a:solidFill>
                <a:srgbClr val="0070C0"/>
              </a:solidFill>
            </a:rPr>
            <a:t>и затем выдвигается следующая</a:t>
          </a:r>
          <a:endParaRPr lang="ru-RU" sz="1800" dirty="0">
            <a:solidFill>
              <a:srgbClr val="0070C0"/>
            </a:solidFill>
          </a:endParaRPr>
        </a:p>
      </dgm:t>
    </dgm:pt>
    <dgm:pt modelId="{334B40F6-75BA-413C-84FC-56525BD00B15}" type="parTrans" cxnId="{086CB979-388A-4F7F-84AE-414D6AC96512}">
      <dgm:prSet/>
      <dgm:spPr/>
      <dgm:t>
        <a:bodyPr/>
        <a:lstStyle/>
        <a:p>
          <a:endParaRPr lang="ru-RU"/>
        </a:p>
      </dgm:t>
    </dgm:pt>
    <dgm:pt modelId="{654E07D2-323D-42A3-A005-26D37D51E006}" type="sibTrans" cxnId="{086CB979-388A-4F7F-84AE-414D6AC96512}">
      <dgm:prSet/>
      <dgm:spPr/>
      <dgm:t>
        <a:bodyPr/>
        <a:lstStyle/>
        <a:p>
          <a:endParaRPr lang="ru-RU"/>
        </a:p>
      </dgm:t>
    </dgm:pt>
    <dgm:pt modelId="{2DF4ADF1-9A27-486F-B948-CAFFBE7ECF1C}" type="pres">
      <dgm:prSet presAssocID="{8C615B82-675C-4F77-9EDB-EBDF06A11781}" presName="cycle" presStyleCnt="0">
        <dgm:presLayoutVars>
          <dgm:dir/>
          <dgm:resizeHandles val="exact"/>
        </dgm:presLayoutVars>
      </dgm:prSet>
      <dgm:spPr/>
    </dgm:pt>
    <dgm:pt modelId="{38B85F07-54E8-4EA9-9113-A813F46DA171}" type="pres">
      <dgm:prSet presAssocID="{E180C7A4-3C96-4663-B2F0-FADA0437CD67}" presName="arrow" presStyleLbl="node1" presStyleIdx="0" presStyleCnt="2">
        <dgm:presLayoutVars>
          <dgm:bulletEnabled val="1"/>
        </dgm:presLayoutVars>
      </dgm:prSet>
      <dgm:spPr/>
    </dgm:pt>
    <dgm:pt modelId="{641CF455-B94A-4E25-A017-38374F0ECBAE}" type="pres">
      <dgm:prSet presAssocID="{C0EAA019-4956-4DD7-AD21-23F19B8CC7BB}" presName="arrow" presStyleLbl="node1" presStyleIdx="1" presStyleCnt="2">
        <dgm:presLayoutVars>
          <dgm:bulletEnabled val="1"/>
        </dgm:presLayoutVars>
      </dgm:prSet>
      <dgm:spPr/>
    </dgm:pt>
  </dgm:ptLst>
  <dgm:cxnLst>
    <dgm:cxn modelId="{086CB979-388A-4F7F-84AE-414D6AC96512}" srcId="{8C615B82-675C-4F77-9EDB-EBDF06A11781}" destId="{C0EAA019-4956-4DD7-AD21-23F19B8CC7BB}" srcOrd="1" destOrd="0" parTransId="{334B40F6-75BA-413C-84FC-56525BD00B15}" sibTransId="{654E07D2-323D-42A3-A005-26D37D51E006}"/>
    <dgm:cxn modelId="{E3E2D693-2662-40B6-A686-E18E2E258561}" srcId="{8C615B82-675C-4F77-9EDB-EBDF06A11781}" destId="{E180C7A4-3C96-4663-B2F0-FADA0437CD67}" srcOrd="0" destOrd="0" parTransId="{9F1D95A5-03BD-4F46-B3C0-C2475EF9C1E8}" sibTransId="{1132A81F-A856-41F4-A320-1ECE36E563AD}"/>
    <dgm:cxn modelId="{5E1F66A6-80E7-4CF6-83DE-03051A99C45B}" type="presOf" srcId="{8C615B82-675C-4F77-9EDB-EBDF06A11781}" destId="{2DF4ADF1-9A27-486F-B948-CAFFBE7ECF1C}" srcOrd="0" destOrd="0" presId="urn:microsoft.com/office/officeart/2005/8/layout/arrow1"/>
    <dgm:cxn modelId="{D6471EC1-7EE2-4ACD-A9CB-859CD35F8142}" type="presOf" srcId="{C0EAA019-4956-4DD7-AD21-23F19B8CC7BB}" destId="{641CF455-B94A-4E25-A017-38374F0ECBAE}" srcOrd="0" destOrd="0" presId="urn:microsoft.com/office/officeart/2005/8/layout/arrow1"/>
    <dgm:cxn modelId="{E3621EF9-019D-4C65-A256-2A62C0C658F9}" type="presOf" srcId="{E180C7A4-3C96-4663-B2F0-FADA0437CD67}" destId="{38B85F07-54E8-4EA9-9113-A813F46DA171}" srcOrd="0" destOrd="0" presId="urn:microsoft.com/office/officeart/2005/8/layout/arrow1"/>
    <dgm:cxn modelId="{8F099010-2F05-4A23-AA66-A0AD16E52F56}" type="presParOf" srcId="{2DF4ADF1-9A27-486F-B948-CAFFBE7ECF1C}" destId="{38B85F07-54E8-4EA9-9113-A813F46DA171}" srcOrd="0" destOrd="0" presId="urn:microsoft.com/office/officeart/2005/8/layout/arrow1"/>
    <dgm:cxn modelId="{6816B288-28AF-418C-8A1D-B342F551740B}" type="presParOf" srcId="{2DF4ADF1-9A27-486F-B948-CAFFBE7ECF1C}" destId="{641CF455-B94A-4E25-A017-38374F0ECBAE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F68350-587A-4F8F-80E2-6DFA9EC2587F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B8B84061-170B-4039-B602-1553793A2994}">
      <dgm:prSet phldrT="[Текст]" custT="1"/>
      <dgm:spPr/>
      <dgm:t>
        <a:bodyPr/>
        <a:lstStyle/>
        <a:p>
          <a:r>
            <a:rPr lang="ru-RU" sz="1800" dirty="0"/>
            <a:t>государственную статистику, </a:t>
          </a:r>
        </a:p>
      </dgm:t>
    </dgm:pt>
    <dgm:pt modelId="{B79EA32C-D4CB-49F2-8FDF-6103C496F35F}" type="parTrans" cxnId="{78BA7B34-8CBE-4ACB-A345-911AC53D36E1}">
      <dgm:prSet/>
      <dgm:spPr/>
      <dgm:t>
        <a:bodyPr/>
        <a:lstStyle/>
        <a:p>
          <a:endParaRPr lang="ru-RU"/>
        </a:p>
      </dgm:t>
    </dgm:pt>
    <dgm:pt modelId="{5DC4B701-2D15-43CF-B5E6-2D81D617C476}" type="sibTrans" cxnId="{78BA7B34-8CBE-4ACB-A345-911AC53D36E1}">
      <dgm:prSet/>
      <dgm:spPr/>
      <dgm:t>
        <a:bodyPr/>
        <a:lstStyle/>
        <a:p>
          <a:endParaRPr lang="ru-RU"/>
        </a:p>
      </dgm:t>
    </dgm:pt>
    <dgm:pt modelId="{E1DA37BA-D8C2-47AE-87F5-7A2D2A48A592}">
      <dgm:prSet phldrT="[Текст]" custT="1"/>
      <dgm:spPr/>
      <dgm:t>
        <a:bodyPr/>
        <a:lstStyle/>
        <a:p>
          <a:r>
            <a:rPr lang="ru-RU" sz="2800" dirty="0"/>
            <a:t>тексты и</a:t>
          </a:r>
        </a:p>
      </dgm:t>
    </dgm:pt>
    <dgm:pt modelId="{7138B89A-FBA4-4241-A711-E17FFCEF9EE0}" type="parTrans" cxnId="{45C2812C-1527-4956-9B9B-14FFE92763B5}">
      <dgm:prSet/>
      <dgm:spPr/>
      <dgm:t>
        <a:bodyPr/>
        <a:lstStyle/>
        <a:p>
          <a:endParaRPr lang="ru-RU"/>
        </a:p>
      </dgm:t>
    </dgm:pt>
    <dgm:pt modelId="{336468F7-AF15-4EE0-9C78-C13BA3E23134}" type="sibTrans" cxnId="{45C2812C-1527-4956-9B9B-14FFE92763B5}">
      <dgm:prSet/>
      <dgm:spPr/>
      <dgm:t>
        <a:bodyPr/>
        <a:lstStyle/>
        <a:p>
          <a:endParaRPr lang="ru-RU"/>
        </a:p>
      </dgm:t>
    </dgm:pt>
    <dgm:pt modelId="{9E66FD27-1EE0-45C6-8300-920996FB0520}">
      <dgm:prSet phldrT="[Текст]" custT="1"/>
      <dgm:spPr/>
      <dgm:t>
        <a:bodyPr/>
        <a:lstStyle/>
        <a:p>
          <a:r>
            <a:rPr lang="ru-RU" sz="2400" dirty="0" err="1"/>
            <a:t>Метадан-ные</a:t>
          </a:r>
          <a:r>
            <a:rPr lang="ru-RU" sz="2400" dirty="0"/>
            <a:t>, </a:t>
          </a:r>
        </a:p>
      </dgm:t>
    </dgm:pt>
    <dgm:pt modelId="{070F70B2-3FA3-40D0-8D8A-18DDD0DDD13B}" type="parTrans" cxnId="{5F1BBF7D-E265-4BEE-9BA4-35586FA47754}">
      <dgm:prSet/>
      <dgm:spPr/>
      <dgm:t>
        <a:bodyPr/>
        <a:lstStyle/>
        <a:p>
          <a:endParaRPr lang="ru-RU"/>
        </a:p>
      </dgm:t>
    </dgm:pt>
    <dgm:pt modelId="{9862B09F-6A03-4530-9149-97B58821BDCE}" type="sibTrans" cxnId="{5F1BBF7D-E265-4BEE-9BA4-35586FA47754}">
      <dgm:prSet/>
      <dgm:spPr/>
      <dgm:t>
        <a:bodyPr/>
        <a:lstStyle/>
        <a:p>
          <a:endParaRPr lang="ru-RU"/>
        </a:p>
      </dgm:t>
    </dgm:pt>
    <dgm:pt modelId="{DAAE3B02-85A0-461C-B32E-80CF25D940E0}">
      <dgm:prSet phldrT="[Текст]"/>
      <dgm:spPr/>
      <dgm:t>
        <a:bodyPr/>
        <a:lstStyle/>
        <a:p>
          <a:r>
            <a:rPr lang="ru-RU" dirty="0"/>
            <a:t>Агрегирование разных по структуре массивов информации </a:t>
          </a:r>
        </a:p>
        <a:p>
          <a:r>
            <a:rPr lang="ru-RU" dirty="0"/>
            <a:t>Анализ больших  данных</a:t>
          </a:r>
        </a:p>
      </dgm:t>
    </dgm:pt>
    <dgm:pt modelId="{651A5192-5106-42FD-B50E-04BB288306EE}" type="parTrans" cxnId="{0E9B77ED-CE83-4EEC-8852-DA0E239F32EE}">
      <dgm:prSet/>
      <dgm:spPr/>
      <dgm:t>
        <a:bodyPr/>
        <a:lstStyle/>
        <a:p>
          <a:endParaRPr lang="ru-RU"/>
        </a:p>
      </dgm:t>
    </dgm:pt>
    <dgm:pt modelId="{892A2FD4-AB07-4044-AD61-9ADC2EE0C4C7}" type="sibTrans" cxnId="{0E9B77ED-CE83-4EEC-8852-DA0E239F32EE}">
      <dgm:prSet/>
      <dgm:spPr/>
      <dgm:t>
        <a:bodyPr/>
        <a:lstStyle/>
        <a:p>
          <a:endParaRPr lang="ru-RU"/>
        </a:p>
      </dgm:t>
    </dgm:pt>
    <dgm:pt modelId="{0EC9D7ED-E592-49C4-B311-6293536718F0}" type="pres">
      <dgm:prSet presAssocID="{59F68350-587A-4F8F-80E2-6DFA9EC2587F}" presName="Name0" presStyleCnt="0">
        <dgm:presLayoutVars>
          <dgm:dir/>
          <dgm:resizeHandles val="exact"/>
        </dgm:presLayoutVars>
      </dgm:prSet>
      <dgm:spPr/>
    </dgm:pt>
    <dgm:pt modelId="{6B0B11AF-E235-438F-A42D-8D73FE301C50}" type="pres">
      <dgm:prSet presAssocID="{59F68350-587A-4F8F-80E2-6DFA9EC2587F}" presName="vNodes" presStyleCnt="0"/>
      <dgm:spPr/>
    </dgm:pt>
    <dgm:pt modelId="{6748F2FE-B8B6-4B55-B78F-578896614E75}" type="pres">
      <dgm:prSet presAssocID="{B8B84061-170B-4039-B602-1553793A2994}" presName="node" presStyleLbl="node1" presStyleIdx="0" presStyleCnt="4" custScaleX="122883">
        <dgm:presLayoutVars>
          <dgm:bulletEnabled val="1"/>
        </dgm:presLayoutVars>
      </dgm:prSet>
      <dgm:spPr/>
    </dgm:pt>
    <dgm:pt modelId="{528E8DA1-65C2-44D4-A626-1A625B6E970D}" type="pres">
      <dgm:prSet presAssocID="{5DC4B701-2D15-43CF-B5E6-2D81D617C476}" presName="spacerT" presStyleCnt="0"/>
      <dgm:spPr/>
    </dgm:pt>
    <dgm:pt modelId="{C9B73394-4F7C-4077-B6AE-876D154CAF31}" type="pres">
      <dgm:prSet presAssocID="{5DC4B701-2D15-43CF-B5E6-2D81D617C476}" presName="sibTrans" presStyleLbl="sibTrans2D1" presStyleIdx="0" presStyleCnt="3"/>
      <dgm:spPr/>
    </dgm:pt>
    <dgm:pt modelId="{85CF3C34-33D3-4CA5-AC1D-CE1EF599E39A}" type="pres">
      <dgm:prSet presAssocID="{5DC4B701-2D15-43CF-B5E6-2D81D617C476}" presName="spacerB" presStyleCnt="0"/>
      <dgm:spPr/>
    </dgm:pt>
    <dgm:pt modelId="{9B9E9A65-7369-4D03-9EB4-2572BE8C4B81}" type="pres">
      <dgm:prSet presAssocID="{E1DA37BA-D8C2-47AE-87F5-7A2D2A48A592}" presName="node" presStyleLbl="node1" presStyleIdx="1" presStyleCnt="4" custScaleX="116725">
        <dgm:presLayoutVars>
          <dgm:bulletEnabled val="1"/>
        </dgm:presLayoutVars>
      </dgm:prSet>
      <dgm:spPr/>
    </dgm:pt>
    <dgm:pt modelId="{A316592C-E0F3-4113-BAF6-C048FD3845B6}" type="pres">
      <dgm:prSet presAssocID="{336468F7-AF15-4EE0-9C78-C13BA3E23134}" presName="spacerT" presStyleCnt="0"/>
      <dgm:spPr/>
    </dgm:pt>
    <dgm:pt modelId="{9EBB26DB-61A4-46D7-A9BE-C61B3D4BB7F8}" type="pres">
      <dgm:prSet presAssocID="{336468F7-AF15-4EE0-9C78-C13BA3E23134}" presName="sibTrans" presStyleLbl="sibTrans2D1" presStyleIdx="1" presStyleCnt="3"/>
      <dgm:spPr/>
    </dgm:pt>
    <dgm:pt modelId="{20336EE6-4DCF-43C7-9E4F-B6DBB73B3DB5}" type="pres">
      <dgm:prSet presAssocID="{336468F7-AF15-4EE0-9C78-C13BA3E23134}" presName="spacerB" presStyleCnt="0"/>
      <dgm:spPr/>
    </dgm:pt>
    <dgm:pt modelId="{C699D9A4-DADD-4C36-8305-A04A6FDA22C3}" type="pres">
      <dgm:prSet presAssocID="{9E66FD27-1EE0-45C6-8300-920996FB0520}" presName="node" presStyleLbl="node1" presStyleIdx="2" presStyleCnt="4" custScaleX="126577">
        <dgm:presLayoutVars>
          <dgm:bulletEnabled val="1"/>
        </dgm:presLayoutVars>
      </dgm:prSet>
      <dgm:spPr/>
    </dgm:pt>
    <dgm:pt modelId="{5937785E-A7F5-46BE-A187-9572706F3FE4}" type="pres">
      <dgm:prSet presAssocID="{59F68350-587A-4F8F-80E2-6DFA9EC2587F}" presName="sibTransLast" presStyleLbl="sibTrans2D1" presStyleIdx="2" presStyleCnt="3"/>
      <dgm:spPr/>
    </dgm:pt>
    <dgm:pt modelId="{8719BD32-EC48-4F3F-93AC-51352512BA79}" type="pres">
      <dgm:prSet presAssocID="{59F68350-587A-4F8F-80E2-6DFA9EC2587F}" presName="connectorText" presStyleLbl="sibTrans2D1" presStyleIdx="2" presStyleCnt="3"/>
      <dgm:spPr/>
    </dgm:pt>
    <dgm:pt modelId="{6BD57FFF-EBBD-4B0A-8336-93AF431BA5B3}" type="pres">
      <dgm:prSet presAssocID="{59F68350-587A-4F8F-80E2-6DFA9EC2587F}" presName="lastNode" presStyleLbl="node1" presStyleIdx="3" presStyleCnt="4">
        <dgm:presLayoutVars>
          <dgm:bulletEnabled val="1"/>
        </dgm:presLayoutVars>
      </dgm:prSet>
      <dgm:spPr/>
    </dgm:pt>
  </dgm:ptLst>
  <dgm:cxnLst>
    <dgm:cxn modelId="{3886FB01-EE16-491C-834B-59F1E54BF0FF}" type="presOf" srcId="{E1DA37BA-D8C2-47AE-87F5-7A2D2A48A592}" destId="{9B9E9A65-7369-4D03-9EB4-2572BE8C4B81}" srcOrd="0" destOrd="0" presId="urn:microsoft.com/office/officeart/2005/8/layout/equation2"/>
    <dgm:cxn modelId="{20AF180C-E560-4D08-8879-3C9B6C525AE8}" type="presOf" srcId="{DAAE3B02-85A0-461C-B32E-80CF25D940E0}" destId="{6BD57FFF-EBBD-4B0A-8336-93AF431BA5B3}" srcOrd="0" destOrd="0" presId="urn:microsoft.com/office/officeart/2005/8/layout/equation2"/>
    <dgm:cxn modelId="{253B8E11-D2D7-46FE-B655-802CF3D6CB88}" type="presOf" srcId="{336468F7-AF15-4EE0-9C78-C13BA3E23134}" destId="{9EBB26DB-61A4-46D7-A9BE-C61B3D4BB7F8}" srcOrd="0" destOrd="0" presId="urn:microsoft.com/office/officeart/2005/8/layout/equation2"/>
    <dgm:cxn modelId="{45C2812C-1527-4956-9B9B-14FFE92763B5}" srcId="{59F68350-587A-4F8F-80E2-6DFA9EC2587F}" destId="{E1DA37BA-D8C2-47AE-87F5-7A2D2A48A592}" srcOrd="1" destOrd="0" parTransId="{7138B89A-FBA4-4241-A711-E17FFCEF9EE0}" sibTransId="{336468F7-AF15-4EE0-9C78-C13BA3E23134}"/>
    <dgm:cxn modelId="{78BA7B34-8CBE-4ACB-A345-911AC53D36E1}" srcId="{59F68350-587A-4F8F-80E2-6DFA9EC2587F}" destId="{B8B84061-170B-4039-B602-1553793A2994}" srcOrd="0" destOrd="0" parTransId="{B79EA32C-D4CB-49F2-8FDF-6103C496F35F}" sibTransId="{5DC4B701-2D15-43CF-B5E6-2D81D617C476}"/>
    <dgm:cxn modelId="{00301059-EA5B-4413-A48C-B2BE1F9A398B}" type="presOf" srcId="{B8B84061-170B-4039-B602-1553793A2994}" destId="{6748F2FE-B8B6-4B55-B78F-578896614E75}" srcOrd="0" destOrd="0" presId="urn:microsoft.com/office/officeart/2005/8/layout/equation2"/>
    <dgm:cxn modelId="{5F1BBF7D-E265-4BEE-9BA4-35586FA47754}" srcId="{59F68350-587A-4F8F-80E2-6DFA9EC2587F}" destId="{9E66FD27-1EE0-45C6-8300-920996FB0520}" srcOrd="2" destOrd="0" parTransId="{070F70B2-3FA3-40D0-8D8A-18DDD0DDD13B}" sibTransId="{9862B09F-6A03-4530-9149-97B58821BDCE}"/>
    <dgm:cxn modelId="{74742A89-DB1C-4185-8921-89537936D797}" type="presOf" srcId="{59F68350-587A-4F8F-80E2-6DFA9EC2587F}" destId="{0EC9D7ED-E592-49C4-B311-6293536718F0}" srcOrd="0" destOrd="0" presId="urn:microsoft.com/office/officeart/2005/8/layout/equation2"/>
    <dgm:cxn modelId="{B0AF5E9B-1DF5-4DAE-BA91-728E9A261A89}" type="presOf" srcId="{5DC4B701-2D15-43CF-B5E6-2D81D617C476}" destId="{C9B73394-4F7C-4077-B6AE-876D154CAF31}" srcOrd="0" destOrd="0" presId="urn:microsoft.com/office/officeart/2005/8/layout/equation2"/>
    <dgm:cxn modelId="{73DF73B1-4664-4C2F-BD93-C718477241B4}" type="presOf" srcId="{9862B09F-6A03-4530-9149-97B58821BDCE}" destId="{5937785E-A7F5-46BE-A187-9572706F3FE4}" srcOrd="0" destOrd="0" presId="urn:microsoft.com/office/officeart/2005/8/layout/equation2"/>
    <dgm:cxn modelId="{542CA9B5-AF10-4DEE-B0A4-3ADD7C168065}" type="presOf" srcId="{9E66FD27-1EE0-45C6-8300-920996FB0520}" destId="{C699D9A4-DADD-4C36-8305-A04A6FDA22C3}" srcOrd="0" destOrd="0" presId="urn:microsoft.com/office/officeart/2005/8/layout/equation2"/>
    <dgm:cxn modelId="{0E9B77ED-CE83-4EEC-8852-DA0E239F32EE}" srcId="{59F68350-587A-4F8F-80E2-6DFA9EC2587F}" destId="{DAAE3B02-85A0-461C-B32E-80CF25D940E0}" srcOrd="3" destOrd="0" parTransId="{651A5192-5106-42FD-B50E-04BB288306EE}" sibTransId="{892A2FD4-AB07-4044-AD61-9ADC2EE0C4C7}"/>
    <dgm:cxn modelId="{457667F8-440B-4371-86AD-F035C333F165}" type="presOf" srcId="{9862B09F-6A03-4530-9149-97B58821BDCE}" destId="{8719BD32-EC48-4F3F-93AC-51352512BA79}" srcOrd="1" destOrd="0" presId="urn:microsoft.com/office/officeart/2005/8/layout/equation2"/>
    <dgm:cxn modelId="{360656F3-CCE8-45C1-B9D2-A448572DF69B}" type="presParOf" srcId="{0EC9D7ED-E592-49C4-B311-6293536718F0}" destId="{6B0B11AF-E235-438F-A42D-8D73FE301C50}" srcOrd="0" destOrd="0" presId="urn:microsoft.com/office/officeart/2005/8/layout/equation2"/>
    <dgm:cxn modelId="{3034E9A2-FBE8-4A15-B6AD-0AAE40956D2E}" type="presParOf" srcId="{6B0B11AF-E235-438F-A42D-8D73FE301C50}" destId="{6748F2FE-B8B6-4B55-B78F-578896614E75}" srcOrd="0" destOrd="0" presId="urn:microsoft.com/office/officeart/2005/8/layout/equation2"/>
    <dgm:cxn modelId="{7966FBFB-9F70-4BA1-A1FF-4963C39D4BDA}" type="presParOf" srcId="{6B0B11AF-E235-438F-A42D-8D73FE301C50}" destId="{528E8DA1-65C2-44D4-A626-1A625B6E970D}" srcOrd="1" destOrd="0" presId="urn:microsoft.com/office/officeart/2005/8/layout/equation2"/>
    <dgm:cxn modelId="{8E066AD6-EAFD-4727-B261-A0F0C78C9D6D}" type="presParOf" srcId="{6B0B11AF-E235-438F-A42D-8D73FE301C50}" destId="{C9B73394-4F7C-4077-B6AE-876D154CAF31}" srcOrd="2" destOrd="0" presId="urn:microsoft.com/office/officeart/2005/8/layout/equation2"/>
    <dgm:cxn modelId="{A5004610-7C76-41DF-8A99-3C4392F26B54}" type="presParOf" srcId="{6B0B11AF-E235-438F-A42D-8D73FE301C50}" destId="{85CF3C34-33D3-4CA5-AC1D-CE1EF599E39A}" srcOrd="3" destOrd="0" presId="urn:microsoft.com/office/officeart/2005/8/layout/equation2"/>
    <dgm:cxn modelId="{0719906C-1877-4424-B8B7-4A6AA632143E}" type="presParOf" srcId="{6B0B11AF-E235-438F-A42D-8D73FE301C50}" destId="{9B9E9A65-7369-4D03-9EB4-2572BE8C4B81}" srcOrd="4" destOrd="0" presId="urn:microsoft.com/office/officeart/2005/8/layout/equation2"/>
    <dgm:cxn modelId="{EB271AB6-11F3-4A97-994B-ED8FADA86486}" type="presParOf" srcId="{6B0B11AF-E235-438F-A42D-8D73FE301C50}" destId="{A316592C-E0F3-4113-BAF6-C048FD3845B6}" srcOrd="5" destOrd="0" presId="urn:microsoft.com/office/officeart/2005/8/layout/equation2"/>
    <dgm:cxn modelId="{E3CFE760-92B4-4679-9344-BAAE006915E7}" type="presParOf" srcId="{6B0B11AF-E235-438F-A42D-8D73FE301C50}" destId="{9EBB26DB-61A4-46D7-A9BE-C61B3D4BB7F8}" srcOrd="6" destOrd="0" presId="urn:microsoft.com/office/officeart/2005/8/layout/equation2"/>
    <dgm:cxn modelId="{0C1C5B56-646C-418E-9524-E1E769D9F2B2}" type="presParOf" srcId="{6B0B11AF-E235-438F-A42D-8D73FE301C50}" destId="{20336EE6-4DCF-43C7-9E4F-B6DBB73B3DB5}" srcOrd="7" destOrd="0" presId="urn:microsoft.com/office/officeart/2005/8/layout/equation2"/>
    <dgm:cxn modelId="{8254B1E1-0183-4422-9FFE-00A6F860456F}" type="presParOf" srcId="{6B0B11AF-E235-438F-A42D-8D73FE301C50}" destId="{C699D9A4-DADD-4C36-8305-A04A6FDA22C3}" srcOrd="8" destOrd="0" presId="urn:microsoft.com/office/officeart/2005/8/layout/equation2"/>
    <dgm:cxn modelId="{89EA37D4-E22D-4BAE-9A47-3D533D899184}" type="presParOf" srcId="{0EC9D7ED-E592-49C4-B311-6293536718F0}" destId="{5937785E-A7F5-46BE-A187-9572706F3FE4}" srcOrd="1" destOrd="0" presId="urn:microsoft.com/office/officeart/2005/8/layout/equation2"/>
    <dgm:cxn modelId="{9E863234-842B-4C6F-9A90-E0ADA37BA6AC}" type="presParOf" srcId="{5937785E-A7F5-46BE-A187-9572706F3FE4}" destId="{8719BD32-EC48-4F3F-93AC-51352512BA79}" srcOrd="0" destOrd="0" presId="urn:microsoft.com/office/officeart/2005/8/layout/equation2"/>
    <dgm:cxn modelId="{5B676514-0A79-4247-BC19-1E59EA881C66}" type="presParOf" srcId="{0EC9D7ED-E592-49C4-B311-6293536718F0}" destId="{6BD57FFF-EBBD-4B0A-8336-93AF431BA5B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8D500-42B2-4CC8-9629-BA082C715F55}">
      <dsp:nvSpPr>
        <dsp:cNvPr id="0" name=""/>
        <dsp:cNvSpPr/>
      </dsp:nvSpPr>
      <dsp:spPr>
        <a:xfrm>
          <a:off x="1190" y="595607"/>
          <a:ext cx="2539007" cy="1523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Независимые переменные – регрессоры/</a:t>
          </a:r>
          <a:r>
            <a:rPr lang="ru-RU" sz="1600" kern="1200" dirty="0" err="1"/>
            <a:t>предикаторы</a:t>
          </a:r>
          <a:endParaRPr lang="ru-RU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Х</a:t>
          </a:r>
        </a:p>
      </dsp:txBody>
      <dsp:txXfrm>
        <a:off x="45809" y="640226"/>
        <a:ext cx="2449769" cy="1434166"/>
      </dsp:txXfrm>
    </dsp:sp>
    <dsp:sp modelId="{146872BC-2DD6-4F91-A37C-A1E559966F63}">
      <dsp:nvSpPr>
        <dsp:cNvPr id="0" name=""/>
        <dsp:cNvSpPr/>
      </dsp:nvSpPr>
      <dsp:spPr>
        <a:xfrm>
          <a:off x="2794099" y="1042473"/>
          <a:ext cx="538269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2794099" y="1168408"/>
        <a:ext cx="376788" cy="377803"/>
      </dsp:txXfrm>
    </dsp:sp>
    <dsp:sp modelId="{CDC2B2E8-3D23-45C7-94F1-6F714A20766C}">
      <dsp:nvSpPr>
        <dsp:cNvPr id="0" name=""/>
        <dsp:cNvSpPr/>
      </dsp:nvSpPr>
      <dsp:spPr>
        <a:xfrm>
          <a:off x="3555801" y="595607"/>
          <a:ext cx="2539007" cy="1523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Зависимая переменная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</a:t>
          </a:r>
        </a:p>
      </dsp:txBody>
      <dsp:txXfrm>
        <a:off x="3600420" y="640226"/>
        <a:ext cx="2449769" cy="14341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C23FF-D428-4A68-837D-6A0C9F932C2C}">
      <dsp:nvSpPr>
        <dsp:cNvPr id="0" name=""/>
        <dsp:cNvSpPr/>
      </dsp:nvSpPr>
      <dsp:spPr>
        <a:xfrm rot="5400000">
          <a:off x="-252833" y="255489"/>
          <a:ext cx="1685554" cy="11798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Микро-уровень</a:t>
          </a:r>
        </a:p>
      </dsp:txBody>
      <dsp:txXfrm rot="-5400000">
        <a:off x="0" y="592600"/>
        <a:ext cx="1179888" cy="505666"/>
      </dsp:txXfrm>
    </dsp:sp>
    <dsp:sp modelId="{564B3FFB-880F-4CA7-B7B8-17DC2386BEFF}">
      <dsp:nvSpPr>
        <dsp:cNvPr id="0" name=""/>
        <dsp:cNvSpPr/>
      </dsp:nvSpPr>
      <dsp:spPr>
        <a:xfrm rot="5400000">
          <a:off x="4933732" y="-3751187"/>
          <a:ext cx="1096186" cy="86038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межличностного взаимодействия людей</a:t>
          </a:r>
        </a:p>
      </dsp:txBody>
      <dsp:txXfrm rot="-5400000">
        <a:off x="1179889" y="56167"/>
        <a:ext cx="8550363" cy="989164"/>
      </dsp:txXfrm>
    </dsp:sp>
    <dsp:sp modelId="{E6AF4766-DADF-439D-8B7D-39026BBDCB91}">
      <dsp:nvSpPr>
        <dsp:cNvPr id="0" name=""/>
        <dsp:cNvSpPr/>
      </dsp:nvSpPr>
      <dsp:spPr>
        <a:xfrm rot="5400000">
          <a:off x="-252833" y="1747937"/>
          <a:ext cx="1685554" cy="11798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Мезо-уровень</a:t>
          </a:r>
        </a:p>
      </dsp:txBody>
      <dsp:txXfrm rot="-5400000">
        <a:off x="0" y="2085048"/>
        <a:ext cx="1179888" cy="505666"/>
      </dsp:txXfrm>
    </dsp:sp>
    <dsp:sp modelId="{56CE4553-4AE6-4551-B563-32008A5829F6}">
      <dsp:nvSpPr>
        <dsp:cNvPr id="0" name=""/>
        <dsp:cNvSpPr/>
      </dsp:nvSpPr>
      <dsp:spPr>
        <a:xfrm rot="5400000">
          <a:off x="4934020" y="-2259027"/>
          <a:ext cx="1095610" cy="86038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Взаимодействие внутри и за пределами небольших групп. Имеет временные рамки, не длительные отношения. Непредвиденные обстоятельства моделируются организацией и планированием</a:t>
          </a:r>
        </a:p>
      </dsp:txBody>
      <dsp:txXfrm rot="-5400000">
        <a:off x="1179889" y="1548587"/>
        <a:ext cx="8550391" cy="988644"/>
      </dsp:txXfrm>
    </dsp:sp>
    <dsp:sp modelId="{424D93C1-0459-4A0B-A63C-8DF2D7C1105A}">
      <dsp:nvSpPr>
        <dsp:cNvPr id="0" name=""/>
        <dsp:cNvSpPr/>
      </dsp:nvSpPr>
      <dsp:spPr>
        <a:xfrm rot="5400000">
          <a:off x="-252833" y="3240386"/>
          <a:ext cx="1685554" cy="11798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Макро-уровень</a:t>
          </a:r>
        </a:p>
      </dsp:txBody>
      <dsp:txXfrm rot="-5400000">
        <a:off x="0" y="3577497"/>
        <a:ext cx="1179888" cy="505666"/>
      </dsp:txXfrm>
    </dsp:sp>
    <dsp:sp modelId="{A931582A-E0E3-466A-B7B9-C0451897EE2D}">
      <dsp:nvSpPr>
        <dsp:cNvPr id="0" name=""/>
        <dsp:cNvSpPr/>
      </dsp:nvSpPr>
      <dsp:spPr>
        <a:xfrm rot="5400000">
          <a:off x="4934020" y="-766579"/>
          <a:ext cx="1095610" cy="86038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Уровень взаимодействия имеющий общий и относительно постоянный характер. Инфраструктуры всеобщего\ глобального обслуживания.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Например, поисковые системы, социальные сети, … </a:t>
          </a:r>
          <a:r>
            <a:rPr lang="ru-RU" sz="2000" kern="1200" dirty="0" err="1"/>
            <a:t>Курсера</a:t>
          </a:r>
          <a:r>
            <a:rPr lang="ru-RU" sz="2000" kern="1200" dirty="0"/>
            <a:t>, </a:t>
          </a:r>
          <a:r>
            <a:rPr lang="ru-RU" sz="2000" kern="1200" dirty="0" err="1"/>
            <a:t>мудл</a:t>
          </a:r>
          <a:r>
            <a:rPr lang="ru-RU" sz="2000" kern="1200" dirty="0"/>
            <a:t>, зум, …</a:t>
          </a:r>
        </a:p>
      </dsp:txBody>
      <dsp:txXfrm rot="-5400000">
        <a:off x="1179889" y="3041035"/>
        <a:ext cx="8550391" cy="9886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85F07-54E8-4EA9-9113-A813F46DA171}">
      <dsp:nvSpPr>
        <dsp:cNvPr id="0" name=""/>
        <dsp:cNvSpPr/>
      </dsp:nvSpPr>
      <dsp:spPr>
        <a:xfrm rot="16200000">
          <a:off x="2625" y="1289"/>
          <a:ext cx="4934545" cy="4934545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0" i="0" kern="1200" dirty="0"/>
            <a:t>Простое сложение известных значений приносит результат</a:t>
          </a:r>
          <a:endParaRPr lang="ru-RU" sz="3400" kern="1200" dirty="0"/>
        </a:p>
      </dsp:txBody>
      <dsp:txXfrm rot="5400000">
        <a:off x="866171" y="1234924"/>
        <a:ext cx="4071000" cy="2467273"/>
      </dsp:txXfrm>
    </dsp:sp>
    <dsp:sp modelId="{641CF455-B94A-4E25-A017-38374F0ECBAE}">
      <dsp:nvSpPr>
        <dsp:cNvPr id="0" name=""/>
        <dsp:cNvSpPr/>
      </dsp:nvSpPr>
      <dsp:spPr>
        <a:xfrm rot="5400000">
          <a:off x="6035628" y="1289"/>
          <a:ext cx="4934545" cy="4934545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solidFill>
                <a:srgbClr val="0070C0"/>
              </a:solidFill>
            </a:rPr>
            <a:t>Результат получается в процессе их </a:t>
          </a:r>
          <a:r>
            <a:rPr lang="ru-RU" sz="2000" b="1" i="0" kern="1200" dirty="0">
              <a:solidFill>
                <a:srgbClr val="0070C0"/>
              </a:solidFill>
            </a:rPr>
            <a:t>очистки</a:t>
          </a:r>
          <a:r>
            <a:rPr lang="ru-RU" sz="1800" b="0" i="0" kern="1200" dirty="0">
              <a:solidFill>
                <a:srgbClr val="0070C0"/>
              </a:solidFill>
            </a:rPr>
            <a:t> путём последовательного </a:t>
          </a:r>
          <a:r>
            <a:rPr lang="ru-RU" sz="1800" b="1" i="0" kern="1200" dirty="0">
              <a:solidFill>
                <a:srgbClr val="0070C0"/>
              </a:solidFill>
            </a:rPr>
            <a:t>моделирования</a:t>
          </a:r>
          <a:r>
            <a:rPr lang="ru-RU" sz="1800" b="0" i="0" kern="1200" dirty="0">
              <a:solidFill>
                <a:srgbClr val="0070C0"/>
              </a:solidFill>
            </a:rPr>
            <a:t>: сначала выдвигается </a:t>
          </a:r>
          <a:r>
            <a:rPr lang="ru-RU" sz="1800" b="1" i="0" kern="1200" dirty="0">
              <a:solidFill>
                <a:srgbClr val="0070C0"/>
              </a:solidFill>
            </a:rPr>
            <a:t>гипотеза</a:t>
          </a:r>
          <a:r>
            <a:rPr lang="ru-RU" sz="1800" b="0" i="0" kern="1200" dirty="0">
              <a:solidFill>
                <a:srgbClr val="0070C0"/>
              </a:solidFill>
            </a:rPr>
            <a:t>, строится </a:t>
          </a:r>
          <a:r>
            <a:rPr lang="ru-RU" sz="1800" b="1" i="0" kern="1200" dirty="0">
              <a:solidFill>
                <a:srgbClr val="0070C0"/>
              </a:solidFill>
            </a:rPr>
            <a:t>статистическая, визуальная или семантическая модель</a:t>
          </a:r>
          <a:r>
            <a:rPr lang="ru-RU" sz="1800" b="0" i="0" kern="1200" dirty="0">
              <a:solidFill>
                <a:srgbClr val="0070C0"/>
              </a:solidFill>
            </a:rPr>
            <a:t>, на ее основании проверяется </a:t>
          </a:r>
          <a:r>
            <a:rPr lang="ru-RU" sz="1800" b="1" i="0" kern="1200" dirty="0">
              <a:solidFill>
                <a:srgbClr val="0070C0"/>
              </a:solidFill>
            </a:rPr>
            <a:t>верность выдвинутой гипотезы </a:t>
          </a:r>
          <a:r>
            <a:rPr lang="ru-RU" sz="1800" b="0" i="0" kern="1200" dirty="0">
              <a:solidFill>
                <a:srgbClr val="0070C0"/>
              </a:solidFill>
            </a:rPr>
            <a:t>и затем выдвигается следующая</a:t>
          </a:r>
          <a:endParaRPr lang="ru-RU" sz="1800" kern="1200" dirty="0">
            <a:solidFill>
              <a:srgbClr val="0070C0"/>
            </a:solidFill>
          </a:endParaRPr>
        </a:p>
      </dsp:txBody>
      <dsp:txXfrm rot="-5400000">
        <a:off x="6035629" y="1234925"/>
        <a:ext cx="4071000" cy="24672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8F2FE-B8B6-4B55-B78F-578896614E75}">
      <dsp:nvSpPr>
        <dsp:cNvPr id="0" name=""/>
        <dsp:cNvSpPr/>
      </dsp:nvSpPr>
      <dsp:spPr>
        <a:xfrm>
          <a:off x="2020164" y="634"/>
          <a:ext cx="1843305" cy="15000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государственную статистику, </a:t>
          </a:r>
        </a:p>
      </dsp:txBody>
      <dsp:txXfrm>
        <a:off x="2290110" y="220311"/>
        <a:ext cx="1303413" cy="1060695"/>
      </dsp:txXfrm>
    </dsp:sp>
    <dsp:sp modelId="{C9B73394-4F7C-4077-B6AE-876D154CAF31}">
      <dsp:nvSpPr>
        <dsp:cNvPr id="0" name=""/>
        <dsp:cNvSpPr/>
      </dsp:nvSpPr>
      <dsp:spPr>
        <a:xfrm>
          <a:off x="2506802" y="1622487"/>
          <a:ext cx="870028" cy="87002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622124" y="1955186"/>
        <a:ext cx="639384" cy="204630"/>
      </dsp:txXfrm>
    </dsp:sp>
    <dsp:sp modelId="{9B9E9A65-7369-4D03-9EB4-2572BE8C4B81}">
      <dsp:nvSpPr>
        <dsp:cNvPr id="0" name=""/>
        <dsp:cNvSpPr/>
      </dsp:nvSpPr>
      <dsp:spPr>
        <a:xfrm>
          <a:off x="2066350" y="2614320"/>
          <a:ext cx="1750932" cy="15000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тексты и</a:t>
          </a:r>
        </a:p>
      </dsp:txBody>
      <dsp:txXfrm>
        <a:off x="2322768" y="2833997"/>
        <a:ext cx="1238096" cy="1060695"/>
      </dsp:txXfrm>
    </dsp:sp>
    <dsp:sp modelId="{9EBB26DB-61A4-46D7-A9BE-C61B3D4BB7F8}">
      <dsp:nvSpPr>
        <dsp:cNvPr id="0" name=""/>
        <dsp:cNvSpPr/>
      </dsp:nvSpPr>
      <dsp:spPr>
        <a:xfrm>
          <a:off x="2506802" y="4236174"/>
          <a:ext cx="870028" cy="87002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622124" y="4568873"/>
        <a:ext cx="639384" cy="204630"/>
      </dsp:txXfrm>
    </dsp:sp>
    <dsp:sp modelId="{C699D9A4-DADD-4C36-8305-A04A6FDA22C3}">
      <dsp:nvSpPr>
        <dsp:cNvPr id="0" name=""/>
        <dsp:cNvSpPr/>
      </dsp:nvSpPr>
      <dsp:spPr>
        <a:xfrm>
          <a:off x="1992458" y="5228007"/>
          <a:ext cx="1898717" cy="15000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/>
            <a:t>Метадан-ные</a:t>
          </a:r>
          <a:r>
            <a:rPr lang="ru-RU" sz="2400" kern="1200" dirty="0"/>
            <a:t>, </a:t>
          </a:r>
        </a:p>
      </dsp:txBody>
      <dsp:txXfrm>
        <a:off x="2270519" y="5447684"/>
        <a:ext cx="1342595" cy="1060695"/>
      </dsp:txXfrm>
    </dsp:sp>
    <dsp:sp modelId="{5937785E-A7F5-46BE-A187-9572706F3FE4}">
      <dsp:nvSpPr>
        <dsp:cNvPr id="0" name=""/>
        <dsp:cNvSpPr/>
      </dsp:nvSpPr>
      <dsp:spPr>
        <a:xfrm>
          <a:off x="4116183" y="3085336"/>
          <a:ext cx="477015" cy="558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4116183" y="3196940"/>
        <a:ext cx="333911" cy="334810"/>
      </dsp:txXfrm>
    </dsp:sp>
    <dsp:sp modelId="{6BD57FFF-EBBD-4B0A-8336-93AF431BA5B3}">
      <dsp:nvSpPr>
        <dsp:cNvPr id="0" name=""/>
        <dsp:cNvSpPr/>
      </dsp:nvSpPr>
      <dsp:spPr>
        <a:xfrm>
          <a:off x="4791205" y="1864295"/>
          <a:ext cx="3000099" cy="30000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Агрегирование разных по структуре массивов информации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Анализ больших  данных</a:t>
          </a:r>
        </a:p>
      </dsp:txBody>
      <dsp:txXfrm>
        <a:off x="5230559" y="2303649"/>
        <a:ext cx="2121391" cy="2121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D513A-8A74-40EC-A435-16A7FE9678E0}" type="datetimeFigureOut">
              <a:rPr lang="ru-RU" smtClean="0"/>
              <a:t>31.08.2025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B449B-B92F-498C-9220-45518542B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942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69D4C-BB72-4EFD-8249-DE6CD337B61B}" type="datetimeFigureOut">
              <a:rPr lang="ru-RU" smtClean="0"/>
              <a:t>31.08.2025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1741B-1DD3-41AD-822C-0D48A770C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034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9573-A8FE-4E4D-BB7C-E3726072085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03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8/31/2025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287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8/31/2025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75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8/31/2025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87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8/31/2025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22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8/31/2025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6660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8/31/2025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26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8/31/2025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8/31/2025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50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8/31/2025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7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8/31/2025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6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8/31/2025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19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8/31/2025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52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analiz.info/statistica/teoriya-veroyatnostej/normalnoe-raspredelenie-v-excel/" TargetMode="External"/><Relationship Id="rId2" Type="http://schemas.openxmlformats.org/officeDocument/2006/relationships/hyperlink" Target="https://ru.coursera.org/lecture/matematicheskiye-metody-v-psikhologii/vidieo-3-1-normal-noie-raspriedielieniie-pbNp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DkDv7CzHP0&amp;ab_channel=EduSpb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gdataschool.ru/blog/big-data-analytics-education-cases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tadviser.ru/index.php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ras.jes.su/index.php?dispatch=authors.details&amp;author_id=12005" TargetMode="External"/><Relationship Id="rId2" Type="http://schemas.openxmlformats.org/officeDocument/2006/relationships/hyperlink" Target="https://ras.jes.su/index.php?dispatch=authors.details&amp;author_id=20492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732181"/>
            <a:ext cx="7772400" cy="1918952"/>
          </a:xfrm>
        </p:spPr>
        <p:txBody>
          <a:bodyPr>
            <a:noAutofit/>
          </a:bodyPr>
          <a:lstStyle/>
          <a:p>
            <a:r>
              <a:rPr lang="ru-RU" sz="3200" dirty="0"/>
              <a:t>Лекция 14. </a:t>
            </a:r>
            <a:r>
              <a:rPr lang="ru-RU" sz="3200" cap="none" dirty="0"/>
              <a:t>Психологическое измерение. Регрессионный анализ</a:t>
            </a:r>
            <a:endParaRPr lang="ru-RU" sz="1800" cap="none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Мынбаева</a:t>
            </a:r>
            <a:r>
              <a:rPr lang="ru-RU" dirty="0"/>
              <a:t> А.К.</a:t>
            </a:r>
          </a:p>
        </p:txBody>
      </p:sp>
    </p:spTree>
    <p:extLst>
      <p:ext uri="{BB962C8B-B14F-4D97-AF65-F5344CB8AC3E}">
        <p14:creationId xmlns:p14="http://schemas.microsoft.com/office/powerpoint/2010/main" val="866447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1881158" y="4500570"/>
            <a:ext cx="8501122" cy="1857388"/>
          </a:xfrm>
        </p:spPr>
        <p:txBody>
          <a:bodyPr>
            <a:normAutofit/>
          </a:bodyPr>
          <a:lstStyle/>
          <a:p>
            <a:r>
              <a:rPr lang="kk-KZ" dirty="0"/>
              <a:t>Задача – в наилучшей аппроксимации набора наблюдений </a:t>
            </a:r>
            <a:r>
              <a:rPr lang="ru-RU" dirty="0"/>
              <a:t>(</a:t>
            </a:r>
            <a:r>
              <a:rPr lang="ru-RU" dirty="0" err="1"/>
              <a:t>х</a:t>
            </a:r>
            <a:r>
              <a:rPr lang="en-US" baseline="-25000" dirty="0" err="1"/>
              <a:t>i</a:t>
            </a:r>
            <a:r>
              <a:rPr lang="ru-RU" dirty="0"/>
              <a:t>,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ru-RU" dirty="0"/>
              <a:t>)</a:t>
            </a:r>
            <a:r>
              <a:rPr lang="kk-KZ" dirty="0"/>
              <a:t> линейным уравнением</a:t>
            </a:r>
          </a:p>
          <a:p>
            <a:r>
              <a:rPr lang="kk-KZ" dirty="0"/>
              <a:t>Рассчетные значения </a:t>
            </a:r>
            <a:r>
              <a:rPr lang="en-US" dirty="0"/>
              <a:t>y </a:t>
            </a:r>
            <a:r>
              <a:rPr lang="kk-KZ" dirty="0"/>
              <a:t>не совпадают с наблюдаемыми</a:t>
            </a:r>
            <a:r>
              <a:rPr lang="en-US" dirty="0"/>
              <a:t> y</a:t>
            </a:r>
            <a:endParaRPr lang="kk-KZ" dirty="0"/>
          </a:p>
          <a:p>
            <a:r>
              <a:rPr lang="kk-KZ" dirty="0"/>
              <a:t> </a:t>
            </a:r>
            <a:r>
              <a:rPr lang="en-US" dirty="0" err="1"/>
              <a:t>e</a:t>
            </a:r>
            <a:r>
              <a:rPr lang="en-US" baseline="-25000" dirty="0" err="1"/>
              <a:t>i</a:t>
            </a:r>
            <a:r>
              <a:rPr lang="en-US" dirty="0"/>
              <a:t> =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/>
              <a:t> -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endParaRPr lang="ru-RU" baseline="-25000" dirty="0"/>
          </a:p>
        </p:txBody>
      </p:sp>
      <p:pic>
        <p:nvPicPr>
          <p:cNvPr id="19458" name="Picture 2" descr="Quantitative trading for dummies. Part 1 (Линейная регрессия)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24035" y="285728"/>
            <a:ext cx="8283735" cy="3464108"/>
          </a:xfrm>
          <a:prstGeom prst="rect">
            <a:avLst/>
          </a:prstGeom>
          <a:noFill/>
        </p:spPr>
      </p:pic>
      <p:sp>
        <p:nvSpPr>
          <p:cNvPr id="8" name="Полилиния 7"/>
          <p:cNvSpPr/>
          <p:nvPr/>
        </p:nvSpPr>
        <p:spPr>
          <a:xfrm>
            <a:off x="8524893" y="1285860"/>
            <a:ext cx="239843" cy="202368"/>
          </a:xfrm>
          <a:custGeom>
            <a:avLst/>
            <a:gdLst>
              <a:gd name="connsiteX0" fmla="*/ 0 w 239843"/>
              <a:gd name="connsiteY0" fmla="*/ 199869 h 202368"/>
              <a:gd name="connsiteX1" fmla="*/ 149902 w 239843"/>
              <a:gd name="connsiteY1" fmla="*/ 4997 h 202368"/>
              <a:gd name="connsiteX2" fmla="*/ 224852 w 239843"/>
              <a:gd name="connsiteY2" fmla="*/ 169889 h 202368"/>
              <a:gd name="connsiteX3" fmla="*/ 239843 w 239843"/>
              <a:gd name="connsiteY3" fmla="*/ 199869 h 20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843" h="202368">
                <a:moveTo>
                  <a:pt x="0" y="199869"/>
                </a:moveTo>
                <a:cubicBezTo>
                  <a:pt x="56213" y="104931"/>
                  <a:pt x="112427" y="9994"/>
                  <a:pt x="149902" y="4997"/>
                </a:cubicBezTo>
                <a:cubicBezTo>
                  <a:pt x="187377" y="0"/>
                  <a:pt x="209862" y="137410"/>
                  <a:pt x="224852" y="169889"/>
                </a:cubicBezTo>
                <a:cubicBezTo>
                  <a:pt x="239842" y="202368"/>
                  <a:pt x="239842" y="201118"/>
                  <a:pt x="239843" y="19986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01906" y="1285860"/>
            <a:ext cx="2854229" cy="914400"/>
          </a:xfrm>
        </p:spPr>
        <p:txBody>
          <a:bodyPr>
            <a:normAutofit/>
          </a:bodyPr>
          <a:lstStyle/>
          <a:p>
            <a:r>
              <a:rPr lang="ru-RU" cap="none" dirty="0"/>
              <a:t>у  = а+</a:t>
            </a:r>
            <a:r>
              <a:rPr lang="en-US" cap="none" dirty="0" err="1"/>
              <a:t>bx</a:t>
            </a:r>
            <a:endParaRPr lang="ru-RU" cap="none" dirty="0"/>
          </a:p>
        </p:txBody>
      </p:sp>
      <p:sp>
        <p:nvSpPr>
          <p:cNvPr id="10" name="Полилиния 9"/>
          <p:cNvSpPr/>
          <p:nvPr/>
        </p:nvSpPr>
        <p:spPr>
          <a:xfrm>
            <a:off x="4552945" y="5226896"/>
            <a:ext cx="239843" cy="202368"/>
          </a:xfrm>
          <a:custGeom>
            <a:avLst/>
            <a:gdLst>
              <a:gd name="connsiteX0" fmla="*/ 0 w 239843"/>
              <a:gd name="connsiteY0" fmla="*/ 199869 h 202368"/>
              <a:gd name="connsiteX1" fmla="*/ 149902 w 239843"/>
              <a:gd name="connsiteY1" fmla="*/ 4997 h 202368"/>
              <a:gd name="connsiteX2" fmla="*/ 224852 w 239843"/>
              <a:gd name="connsiteY2" fmla="*/ 169889 h 202368"/>
              <a:gd name="connsiteX3" fmla="*/ 239843 w 239843"/>
              <a:gd name="connsiteY3" fmla="*/ 199869 h 20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843" h="202368">
                <a:moveTo>
                  <a:pt x="0" y="199869"/>
                </a:moveTo>
                <a:cubicBezTo>
                  <a:pt x="56213" y="104931"/>
                  <a:pt x="112427" y="9994"/>
                  <a:pt x="149902" y="4997"/>
                </a:cubicBezTo>
                <a:cubicBezTo>
                  <a:pt x="187377" y="0"/>
                  <a:pt x="209862" y="137410"/>
                  <a:pt x="224852" y="169889"/>
                </a:cubicBezTo>
                <a:cubicBezTo>
                  <a:pt x="239842" y="202368"/>
                  <a:pt x="239842" y="201118"/>
                  <a:pt x="239843" y="19986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3000826" y="5696302"/>
            <a:ext cx="239843" cy="202368"/>
          </a:xfrm>
          <a:custGeom>
            <a:avLst/>
            <a:gdLst>
              <a:gd name="connsiteX0" fmla="*/ 0 w 239843"/>
              <a:gd name="connsiteY0" fmla="*/ 199869 h 202368"/>
              <a:gd name="connsiteX1" fmla="*/ 149902 w 239843"/>
              <a:gd name="connsiteY1" fmla="*/ 4997 h 202368"/>
              <a:gd name="connsiteX2" fmla="*/ 224852 w 239843"/>
              <a:gd name="connsiteY2" fmla="*/ 169889 h 202368"/>
              <a:gd name="connsiteX3" fmla="*/ 239843 w 239843"/>
              <a:gd name="connsiteY3" fmla="*/ 199869 h 20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843" h="202368">
                <a:moveTo>
                  <a:pt x="0" y="199869"/>
                </a:moveTo>
                <a:cubicBezTo>
                  <a:pt x="56213" y="104931"/>
                  <a:pt x="112427" y="9994"/>
                  <a:pt x="149902" y="4997"/>
                </a:cubicBezTo>
                <a:cubicBezTo>
                  <a:pt x="187377" y="0"/>
                  <a:pt x="209862" y="137410"/>
                  <a:pt x="224852" y="169889"/>
                </a:cubicBezTo>
                <a:cubicBezTo>
                  <a:pt x="239842" y="202368"/>
                  <a:pt x="239842" y="201118"/>
                  <a:pt x="239843" y="19986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636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99616"/>
          </a:xfrm>
        </p:spPr>
        <p:txBody>
          <a:bodyPr/>
          <a:lstStyle/>
          <a:p>
            <a:r>
              <a:rPr lang="ru-RU" b="1" dirty="0"/>
              <a:t>Метод наименьших квадратов (МНК)</a:t>
            </a:r>
            <a:r>
              <a:rPr lang="en-US" b="1" dirty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981200" y="1219200"/>
            <a:ext cx="8258204" cy="2066924"/>
          </a:xfrm>
        </p:spPr>
        <p:txBody>
          <a:bodyPr>
            <a:normAutofit/>
          </a:bodyPr>
          <a:lstStyle/>
          <a:p>
            <a:r>
              <a:rPr lang="ru-RU" sz="2400" b="1" dirty="0"/>
              <a:t>Метод наименьших квадратов (МНК)</a:t>
            </a:r>
            <a:r>
              <a:rPr lang="en-US" sz="2400" b="1" dirty="0"/>
              <a:t> </a:t>
            </a:r>
            <a:r>
              <a:rPr lang="en-US" sz="2400" dirty="0"/>
              <a:t>– </a:t>
            </a:r>
            <a:br>
              <a:rPr lang="ru-RU" sz="2400" dirty="0"/>
            </a:br>
            <a:r>
              <a:rPr lang="ru-RU" sz="2400" dirty="0"/>
              <a:t>метод нахождения оптимальных параметров</a:t>
            </a:r>
            <a:r>
              <a:rPr lang="en-US" sz="2400" dirty="0"/>
              <a:t> </a:t>
            </a:r>
            <a:r>
              <a:rPr lang="kk-KZ" sz="2400" dirty="0"/>
              <a:t>линейной регрессии</a:t>
            </a:r>
            <a:r>
              <a:rPr lang="ru-RU" sz="2400" dirty="0"/>
              <a:t>, таких, что сумма квадратов ошибок (регрессионных остатков) минимальна.</a:t>
            </a:r>
            <a:br>
              <a:rPr lang="ru-RU" sz="2400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381224" y="3643314"/>
            <a:ext cx="7715304" cy="25105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dirty="0"/>
              <a:t>Сущность – в минимазации суммы квадратов остатков</a:t>
            </a:r>
          </a:p>
          <a:p>
            <a:pPr>
              <a:buNone/>
            </a:pPr>
            <a:endParaRPr lang="kk-KZ" dirty="0"/>
          </a:p>
          <a:p>
            <a:pPr>
              <a:buNone/>
            </a:pPr>
            <a:r>
              <a:rPr lang="en-US" sz="3200" dirty="0"/>
              <a:t>Q=</a:t>
            </a:r>
            <a:r>
              <a:rPr lang="en-US" sz="3200" dirty="0">
                <a:sym typeface="Symbol"/>
              </a:rPr>
              <a:t>e</a:t>
            </a:r>
            <a:r>
              <a:rPr lang="en-US" sz="3200" baseline="-25000" dirty="0">
                <a:sym typeface="Symbol"/>
              </a:rPr>
              <a:t>i</a:t>
            </a:r>
            <a:r>
              <a:rPr lang="en-US" sz="3200" baseline="30000" dirty="0">
                <a:sym typeface="Symbol"/>
              </a:rPr>
              <a:t>2</a:t>
            </a:r>
            <a:r>
              <a:rPr lang="en-US" sz="3200" dirty="0">
                <a:sym typeface="Symbol"/>
              </a:rPr>
              <a:t>=(</a:t>
            </a:r>
            <a:r>
              <a:rPr lang="en-US" sz="3200" dirty="0" err="1">
                <a:sym typeface="Symbol"/>
              </a:rPr>
              <a:t>y</a:t>
            </a:r>
            <a:r>
              <a:rPr lang="en-US" sz="3200" baseline="-25000" dirty="0" err="1">
                <a:sym typeface="Symbol"/>
              </a:rPr>
              <a:t>i</a:t>
            </a:r>
            <a:r>
              <a:rPr lang="en-US" sz="3200" dirty="0" err="1">
                <a:sym typeface="Symbol"/>
              </a:rPr>
              <a:t>-y</a:t>
            </a:r>
            <a:r>
              <a:rPr lang="en-US" sz="3200" baseline="-25000" dirty="0" err="1">
                <a:sym typeface="Symbol"/>
              </a:rPr>
              <a:t>i</a:t>
            </a:r>
            <a:r>
              <a:rPr lang="en-US" sz="3200" dirty="0">
                <a:sym typeface="Symbol"/>
              </a:rPr>
              <a:t>)</a:t>
            </a:r>
            <a:r>
              <a:rPr lang="en-US" sz="3200" baseline="30000" dirty="0">
                <a:sym typeface="Symbol"/>
              </a:rPr>
              <a:t>2</a:t>
            </a:r>
            <a:r>
              <a:rPr lang="en-US" sz="3200" dirty="0">
                <a:sym typeface="Symbol"/>
              </a:rPr>
              <a:t>=(</a:t>
            </a:r>
            <a:r>
              <a:rPr lang="en-US" sz="3200" dirty="0" err="1">
                <a:sym typeface="Symbol"/>
              </a:rPr>
              <a:t>y</a:t>
            </a:r>
            <a:r>
              <a:rPr lang="en-US" sz="3200" baseline="-25000" dirty="0" err="1">
                <a:sym typeface="Symbol"/>
              </a:rPr>
              <a:t>i</a:t>
            </a:r>
            <a:r>
              <a:rPr lang="en-US" sz="3200" dirty="0">
                <a:sym typeface="Symbol"/>
              </a:rPr>
              <a:t>-a-</a:t>
            </a:r>
            <a:r>
              <a:rPr lang="en-US" sz="3200" dirty="0" err="1">
                <a:sym typeface="Symbol"/>
              </a:rPr>
              <a:t>bx</a:t>
            </a:r>
            <a:r>
              <a:rPr lang="en-US" sz="3200" baseline="-25000" dirty="0" err="1">
                <a:sym typeface="Symbol"/>
              </a:rPr>
              <a:t>i</a:t>
            </a:r>
            <a:r>
              <a:rPr lang="en-US" sz="3200" dirty="0">
                <a:sym typeface="Symbol"/>
              </a:rPr>
              <a:t>)</a:t>
            </a:r>
            <a:r>
              <a:rPr lang="en-US" sz="3200" baseline="30000" dirty="0">
                <a:sym typeface="Symbol"/>
              </a:rPr>
              <a:t>2</a:t>
            </a:r>
            <a:r>
              <a:rPr lang="en-US" sz="3200" dirty="0">
                <a:sym typeface="Symbol"/>
              </a:rPr>
              <a:t> </a:t>
            </a:r>
            <a:r>
              <a:rPr lang="en-US" sz="3200" dirty="0">
                <a:latin typeface="Calibri"/>
                <a:cs typeface="Calibri"/>
                <a:sym typeface="Symbol"/>
              </a:rPr>
              <a:t>→</a:t>
            </a:r>
            <a:r>
              <a:rPr lang="en-US" sz="3200" dirty="0">
                <a:sym typeface="Symbol"/>
              </a:rPr>
              <a:t> min</a:t>
            </a:r>
          </a:p>
          <a:p>
            <a:pPr>
              <a:buNone/>
            </a:pPr>
            <a:r>
              <a:rPr lang="kk-KZ" sz="3200" dirty="0">
                <a:sym typeface="Symbol"/>
              </a:rPr>
              <a:t>Где </a:t>
            </a:r>
            <a:r>
              <a:rPr lang="en-US" sz="3200" dirty="0">
                <a:sym typeface="Symbol"/>
              </a:rPr>
              <a:t>x</a:t>
            </a:r>
            <a:r>
              <a:rPr lang="en-US" sz="3200" baseline="-25000" dirty="0">
                <a:sym typeface="Symbol"/>
              </a:rPr>
              <a:t>i</a:t>
            </a:r>
            <a:r>
              <a:rPr lang="kk-KZ" sz="3200" dirty="0">
                <a:sym typeface="Symbol"/>
              </a:rPr>
              <a:t> </a:t>
            </a:r>
            <a:r>
              <a:rPr lang="en-US" sz="3200" dirty="0" err="1">
                <a:sym typeface="Symbol"/>
              </a:rPr>
              <a:t>y</a:t>
            </a:r>
            <a:r>
              <a:rPr lang="en-US" sz="3200" baseline="-25000" dirty="0" err="1">
                <a:sym typeface="Symbol"/>
              </a:rPr>
              <a:t>i</a:t>
            </a:r>
            <a:r>
              <a:rPr lang="kk-KZ" sz="3200" baseline="-25000" dirty="0">
                <a:sym typeface="Symbol"/>
              </a:rPr>
              <a:t> </a:t>
            </a:r>
            <a:r>
              <a:rPr lang="kk-KZ" sz="3200" dirty="0">
                <a:sym typeface="Symbol"/>
              </a:rPr>
              <a:t>   - известные</a:t>
            </a:r>
            <a:r>
              <a:rPr lang="ru-RU" sz="3200" dirty="0">
                <a:sym typeface="Symbol"/>
              </a:rPr>
              <a:t>, </a:t>
            </a:r>
            <a:r>
              <a:rPr lang="en-US" sz="3200" dirty="0" err="1">
                <a:sym typeface="Symbol"/>
              </a:rPr>
              <a:t>a,b</a:t>
            </a:r>
            <a:r>
              <a:rPr lang="en-US" sz="3200" dirty="0">
                <a:sym typeface="Symbol"/>
              </a:rPr>
              <a:t> - </a:t>
            </a:r>
            <a:r>
              <a:rPr lang="kk-KZ" sz="3200" dirty="0">
                <a:sym typeface="Symbol"/>
              </a:rPr>
              <a:t>неизвестные</a:t>
            </a:r>
            <a:endParaRPr lang="ru-RU" sz="3200" dirty="0"/>
          </a:p>
        </p:txBody>
      </p:sp>
      <p:sp>
        <p:nvSpPr>
          <p:cNvPr id="5" name="Полилиния 4"/>
          <p:cNvSpPr/>
          <p:nvPr/>
        </p:nvSpPr>
        <p:spPr>
          <a:xfrm>
            <a:off x="4651541" y="4593213"/>
            <a:ext cx="239843" cy="202368"/>
          </a:xfrm>
          <a:custGeom>
            <a:avLst/>
            <a:gdLst>
              <a:gd name="connsiteX0" fmla="*/ 0 w 239843"/>
              <a:gd name="connsiteY0" fmla="*/ 199869 h 202368"/>
              <a:gd name="connsiteX1" fmla="*/ 149902 w 239843"/>
              <a:gd name="connsiteY1" fmla="*/ 4997 h 202368"/>
              <a:gd name="connsiteX2" fmla="*/ 224852 w 239843"/>
              <a:gd name="connsiteY2" fmla="*/ 169889 h 202368"/>
              <a:gd name="connsiteX3" fmla="*/ 239843 w 239843"/>
              <a:gd name="connsiteY3" fmla="*/ 199869 h 20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843" h="202368">
                <a:moveTo>
                  <a:pt x="0" y="199869"/>
                </a:moveTo>
                <a:cubicBezTo>
                  <a:pt x="56213" y="104931"/>
                  <a:pt x="112427" y="9994"/>
                  <a:pt x="149902" y="4997"/>
                </a:cubicBezTo>
                <a:cubicBezTo>
                  <a:pt x="187377" y="0"/>
                  <a:pt x="209862" y="137410"/>
                  <a:pt x="224852" y="169889"/>
                </a:cubicBezTo>
                <a:cubicBezTo>
                  <a:pt x="239842" y="202368"/>
                  <a:pt x="239842" y="201118"/>
                  <a:pt x="239843" y="19986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468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365" y="3238"/>
            <a:ext cx="12279748" cy="1059871"/>
          </a:xfrm>
        </p:spPr>
        <p:txBody>
          <a:bodyPr>
            <a:normAutofit/>
          </a:bodyPr>
          <a:lstStyle/>
          <a:p>
            <a:r>
              <a:rPr lang="kk-KZ" dirty="0"/>
              <a:t>Рассчеты			</a:t>
            </a:r>
            <a:r>
              <a:rPr lang="kk-KZ" sz="4000" dirty="0"/>
              <a:t>производная по х и по 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77240" y="1219200"/>
            <a:ext cx="5245608" cy="5638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	</a:t>
            </a:r>
            <a:r>
              <a:rPr lang="kk-KZ" dirty="0"/>
              <a:t>а+</a:t>
            </a:r>
            <a:r>
              <a:rPr lang="en-US" dirty="0" err="1"/>
              <a:t>b</a:t>
            </a:r>
            <a:r>
              <a:rPr lang="en-US" dirty="0" err="1">
                <a:sym typeface="Symbol"/>
              </a:rPr>
              <a:t></a:t>
            </a:r>
            <a:r>
              <a:rPr lang="en-US" dirty="0" err="1"/>
              <a:t>y</a:t>
            </a:r>
            <a:r>
              <a:rPr lang="en-US" dirty="0"/>
              <a:t>= </a:t>
            </a:r>
            <a:r>
              <a:rPr lang="en-US" dirty="0">
                <a:sym typeface="Symbol"/>
              </a:rPr>
              <a:t></a:t>
            </a:r>
            <a:r>
              <a:rPr lang="en-US" dirty="0"/>
              <a:t>y</a:t>
            </a:r>
          </a:p>
          <a:p>
            <a:pPr>
              <a:buNone/>
            </a:pPr>
            <a:r>
              <a:rPr lang="en-US" dirty="0"/>
              <a:t>	a</a:t>
            </a:r>
            <a:r>
              <a:rPr lang="en-US" dirty="0">
                <a:sym typeface="Symbol"/>
              </a:rPr>
              <a:t></a:t>
            </a:r>
            <a:r>
              <a:rPr lang="en-US" dirty="0"/>
              <a:t>x+b</a:t>
            </a:r>
            <a:r>
              <a:rPr lang="en-US" dirty="0">
                <a:sym typeface="Symbol"/>
              </a:rPr>
              <a:t>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=</a:t>
            </a:r>
            <a:r>
              <a:rPr lang="en-US" dirty="0" err="1"/>
              <a:t>xy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kk-KZ" dirty="0">
              <a:sym typeface="Symbol"/>
            </a:endParaRPr>
          </a:p>
          <a:p>
            <a:pPr>
              <a:buNone/>
            </a:pPr>
            <a:r>
              <a:rPr lang="kk-KZ" dirty="0">
                <a:sym typeface="Symbol"/>
              </a:rPr>
              <a:t>Где х</a:t>
            </a:r>
            <a:r>
              <a:rPr lang="kk-KZ" baseline="30000" dirty="0">
                <a:sym typeface="Symbol"/>
              </a:rPr>
              <a:t>2</a:t>
            </a:r>
            <a:r>
              <a:rPr lang="ru-RU" dirty="0" err="1">
                <a:sym typeface="Symbol"/>
              </a:rPr>
              <a:t>=х</a:t>
            </a:r>
            <a:r>
              <a:rPr lang="en-US" baseline="-25000" dirty="0">
                <a:sym typeface="Symbol"/>
              </a:rPr>
              <a:t>i</a:t>
            </a:r>
            <a:r>
              <a:rPr lang="en-US" baseline="30000" dirty="0">
                <a:sym typeface="Symbol"/>
              </a:rPr>
              <a:t>2</a:t>
            </a:r>
            <a:r>
              <a:rPr lang="en-US" dirty="0">
                <a:sym typeface="Symbol"/>
              </a:rPr>
              <a:t>/n   </a:t>
            </a:r>
            <a:r>
              <a:rPr lang="en-US" dirty="0" err="1">
                <a:sym typeface="Symbol"/>
              </a:rPr>
              <a:t>xy</a:t>
            </a:r>
            <a:r>
              <a:rPr lang="en-US" dirty="0">
                <a:sym typeface="Symbol"/>
              </a:rPr>
              <a:t>=x</a:t>
            </a:r>
            <a:r>
              <a:rPr lang="en-US" baseline="-25000" dirty="0">
                <a:sym typeface="Symbol"/>
              </a:rPr>
              <a:t>i</a:t>
            </a:r>
            <a:r>
              <a:rPr lang="en-US" dirty="0">
                <a:sym typeface="Symbol"/>
              </a:rPr>
              <a:t> </a:t>
            </a:r>
            <a:r>
              <a:rPr lang="en-US" dirty="0" err="1">
                <a:sym typeface="Symbol"/>
              </a:rPr>
              <a:t>y</a:t>
            </a:r>
            <a:r>
              <a:rPr lang="en-US" baseline="-25000" dirty="0" err="1">
                <a:sym typeface="Symbol"/>
              </a:rPr>
              <a:t>i</a:t>
            </a:r>
            <a:r>
              <a:rPr lang="en-US" dirty="0">
                <a:sym typeface="Symbol"/>
              </a:rPr>
              <a:t> /n</a:t>
            </a:r>
          </a:p>
          <a:p>
            <a:pPr>
              <a:buNone/>
            </a:pPr>
            <a:endParaRPr lang="en-US" dirty="0">
              <a:sym typeface="Symbol"/>
            </a:endParaRPr>
          </a:p>
          <a:p>
            <a:pPr>
              <a:buNone/>
            </a:pPr>
            <a:r>
              <a:rPr lang="kk-KZ" dirty="0">
                <a:sym typeface="Symbol"/>
              </a:rPr>
              <a:t></a:t>
            </a:r>
            <a:r>
              <a:rPr lang="en-US" baseline="-25000" dirty="0" err="1">
                <a:sym typeface="Symbol"/>
              </a:rPr>
              <a:t>xy</a:t>
            </a:r>
            <a:r>
              <a:rPr lang="en-US" dirty="0">
                <a:sym typeface="Symbol"/>
              </a:rPr>
              <a:t> = </a:t>
            </a:r>
            <a:r>
              <a:rPr lang="en-US" dirty="0" err="1">
                <a:sym typeface="Symbol"/>
              </a:rPr>
              <a:t>xy</a:t>
            </a:r>
            <a:r>
              <a:rPr lang="en-US" dirty="0">
                <a:sym typeface="Symbol"/>
              </a:rPr>
              <a:t>-x y</a:t>
            </a:r>
          </a:p>
          <a:p>
            <a:pPr>
              <a:buNone/>
            </a:pPr>
            <a:endParaRPr lang="en-US" dirty="0">
              <a:sym typeface="Symbol"/>
            </a:endParaRPr>
          </a:p>
          <a:p>
            <a:pPr>
              <a:buNone/>
            </a:pPr>
            <a:r>
              <a:rPr lang="en-US" dirty="0">
                <a:sym typeface="Symbol"/>
              </a:rPr>
              <a:t></a:t>
            </a:r>
            <a:r>
              <a:rPr lang="en-US" baseline="-25000" dirty="0">
                <a:sym typeface="Symbol"/>
              </a:rPr>
              <a:t>x</a:t>
            </a:r>
            <a:r>
              <a:rPr lang="en-US" baseline="30000" dirty="0">
                <a:sym typeface="Symbol"/>
              </a:rPr>
              <a:t>2</a:t>
            </a:r>
            <a:r>
              <a:rPr lang="en-US" dirty="0">
                <a:sym typeface="Symbol"/>
              </a:rPr>
              <a:t>=x</a:t>
            </a:r>
            <a:r>
              <a:rPr lang="en-US" baseline="30000" dirty="0">
                <a:sym typeface="Symbol"/>
              </a:rPr>
              <a:t>2</a:t>
            </a:r>
            <a:r>
              <a:rPr lang="en-US" dirty="0">
                <a:sym typeface="Symbol"/>
              </a:rPr>
              <a:t> – (x)</a:t>
            </a:r>
            <a:r>
              <a:rPr lang="en-US" baseline="30000" dirty="0">
                <a:sym typeface="Symbol"/>
              </a:rPr>
              <a:t>2</a:t>
            </a:r>
            <a:endParaRPr lang="kk-KZ" baseline="30000" dirty="0"/>
          </a:p>
          <a:p>
            <a:pPr>
              <a:buNone/>
            </a:pPr>
            <a:endParaRPr lang="kk-KZ" dirty="0"/>
          </a:p>
          <a:p>
            <a:pPr>
              <a:buNone/>
            </a:pPr>
            <a:r>
              <a:rPr lang="en-US" dirty="0"/>
              <a:t>y =</a:t>
            </a:r>
            <a:r>
              <a:rPr lang="en-US" dirty="0" err="1"/>
              <a:t>a+bx</a:t>
            </a:r>
            <a:endParaRPr lang="kk-KZ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56198" y="3357562"/>
            <a:ext cx="5022664" cy="350043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kk-KZ" dirty="0"/>
              <a:t>Проходит через точку </a:t>
            </a:r>
          </a:p>
          <a:p>
            <a:pPr>
              <a:buNone/>
            </a:pPr>
            <a:r>
              <a:rPr lang="ru-RU" dirty="0"/>
              <a:t>(</a:t>
            </a:r>
            <a:r>
              <a:rPr lang="ru-RU" dirty="0">
                <a:sym typeface="Symbol"/>
              </a:rPr>
              <a:t></a:t>
            </a:r>
            <a:r>
              <a:rPr lang="ru-RU" dirty="0" err="1"/>
              <a:t>х</a:t>
            </a:r>
            <a:r>
              <a:rPr lang="ru-RU" dirty="0"/>
              <a:t>, </a:t>
            </a:r>
            <a:r>
              <a:rPr lang="ru-RU" dirty="0">
                <a:sym typeface="Symbol"/>
              </a:rPr>
              <a:t></a:t>
            </a:r>
            <a:r>
              <a:rPr lang="en-US" dirty="0"/>
              <a:t>y</a:t>
            </a:r>
            <a:r>
              <a:rPr lang="ru-RU" dirty="0"/>
              <a:t>)</a:t>
            </a:r>
            <a:r>
              <a:rPr lang="kk-KZ" dirty="0"/>
              <a:t> и справедливо равенство </a:t>
            </a:r>
            <a:r>
              <a:rPr lang="kk-KZ" dirty="0">
                <a:sym typeface="Symbol"/>
              </a:rPr>
              <a:t></a:t>
            </a:r>
            <a:r>
              <a:rPr lang="en-US" dirty="0"/>
              <a:t>e=0</a:t>
            </a:r>
          </a:p>
          <a:p>
            <a:pPr>
              <a:buNone/>
            </a:pPr>
            <a:r>
              <a:rPr lang="kk-KZ" dirty="0"/>
              <a:t>Коэффициент </a:t>
            </a:r>
            <a:r>
              <a:rPr lang="en-US" i="1" dirty="0"/>
              <a:t>b</a:t>
            </a:r>
            <a:r>
              <a:rPr lang="kk-KZ" dirty="0"/>
              <a:t> – угловой коэффициент</a:t>
            </a:r>
            <a:r>
              <a:rPr lang="en-US" dirty="0"/>
              <a:t> </a:t>
            </a:r>
            <a:r>
              <a:rPr lang="kk-KZ" dirty="0"/>
              <a:t>линии регрессии</a:t>
            </a:r>
          </a:p>
          <a:p>
            <a:pPr>
              <a:buNone/>
            </a:pPr>
            <a:r>
              <a:rPr lang="kk-KZ" dirty="0"/>
              <a:t>Постоянная </a:t>
            </a:r>
            <a:r>
              <a:rPr lang="kk-KZ" i="1" dirty="0"/>
              <a:t>а</a:t>
            </a:r>
            <a:r>
              <a:rPr lang="kk-KZ" dirty="0"/>
              <a:t> дает прогнозируемое значение при </a:t>
            </a:r>
            <a:r>
              <a:rPr lang="en-US" dirty="0"/>
              <a:t>x</a:t>
            </a:r>
            <a:r>
              <a:rPr lang="ru-RU" dirty="0"/>
              <a:t>=0</a:t>
            </a:r>
            <a:r>
              <a:rPr lang="en-US" dirty="0"/>
              <a:t>.   </a:t>
            </a:r>
          </a:p>
          <a:p>
            <a:pPr>
              <a:buNone/>
            </a:pP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/>
              <a:t>=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 err="1"/>
              <a:t>+e</a:t>
            </a:r>
            <a:r>
              <a:rPr lang="en-US" baseline="-25000" dirty="0" err="1"/>
              <a:t>i</a:t>
            </a:r>
            <a:endParaRPr lang="ru-RU" baseline="-250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12236" y="1580213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Левая фигурная скобка 6"/>
          <p:cNvSpPr/>
          <p:nvPr/>
        </p:nvSpPr>
        <p:spPr>
          <a:xfrm>
            <a:off x="670083" y="1149360"/>
            <a:ext cx="214314" cy="78581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52662" y="2357430"/>
            <a:ext cx="2786082" cy="1149502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524001" y="10631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733995" y="6179864"/>
            <a:ext cx="239843" cy="202368"/>
          </a:xfrm>
          <a:custGeom>
            <a:avLst/>
            <a:gdLst>
              <a:gd name="connsiteX0" fmla="*/ 0 w 239843"/>
              <a:gd name="connsiteY0" fmla="*/ 199869 h 202368"/>
              <a:gd name="connsiteX1" fmla="*/ 149902 w 239843"/>
              <a:gd name="connsiteY1" fmla="*/ 4997 h 202368"/>
              <a:gd name="connsiteX2" fmla="*/ 224852 w 239843"/>
              <a:gd name="connsiteY2" fmla="*/ 169889 h 202368"/>
              <a:gd name="connsiteX3" fmla="*/ 239843 w 239843"/>
              <a:gd name="connsiteY3" fmla="*/ 199869 h 20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843" h="202368">
                <a:moveTo>
                  <a:pt x="0" y="199869"/>
                </a:moveTo>
                <a:cubicBezTo>
                  <a:pt x="56213" y="104931"/>
                  <a:pt x="112427" y="9994"/>
                  <a:pt x="149902" y="4997"/>
                </a:cubicBezTo>
                <a:cubicBezTo>
                  <a:pt x="187377" y="0"/>
                  <a:pt x="209862" y="137410"/>
                  <a:pt x="224852" y="169889"/>
                </a:cubicBezTo>
                <a:cubicBezTo>
                  <a:pt x="239842" y="202368"/>
                  <a:pt x="239842" y="201118"/>
                  <a:pt x="239843" y="19986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5953124" y="2000240"/>
            <a:ext cx="4071966" cy="14287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Два варианта рассчета а и </a:t>
            </a:r>
            <a:r>
              <a:rPr lang="en-US" dirty="0"/>
              <a:t>b</a:t>
            </a:r>
            <a:r>
              <a:rPr lang="kk-KZ" dirty="0"/>
              <a:t> 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452662" y="392271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98045" y="4742331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олилиния 14"/>
          <p:cNvSpPr/>
          <p:nvPr/>
        </p:nvSpPr>
        <p:spPr>
          <a:xfrm>
            <a:off x="6498871" y="5230453"/>
            <a:ext cx="239843" cy="202368"/>
          </a:xfrm>
          <a:custGeom>
            <a:avLst/>
            <a:gdLst>
              <a:gd name="connsiteX0" fmla="*/ 0 w 239843"/>
              <a:gd name="connsiteY0" fmla="*/ 199869 h 202368"/>
              <a:gd name="connsiteX1" fmla="*/ 149902 w 239843"/>
              <a:gd name="connsiteY1" fmla="*/ 4997 h 202368"/>
              <a:gd name="connsiteX2" fmla="*/ 224852 w 239843"/>
              <a:gd name="connsiteY2" fmla="*/ 169889 h 202368"/>
              <a:gd name="connsiteX3" fmla="*/ 239843 w 239843"/>
              <a:gd name="connsiteY3" fmla="*/ 199869 h 20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843" h="202368">
                <a:moveTo>
                  <a:pt x="0" y="199869"/>
                </a:moveTo>
                <a:cubicBezTo>
                  <a:pt x="56213" y="104931"/>
                  <a:pt x="112427" y="9994"/>
                  <a:pt x="149902" y="4997"/>
                </a:cubicBezTo>
                <a:cubicBezTo>
                  <a:pt x="187377" y="0"/>
                  <a:pt x="209862" y="137410"/>
                  <a:pt x="224852" y="169889"/>
                </a:cubicBezTo>
                <a:cubicBezTo>
                  <a:pt x="239842" y="202368"/>
                  <a:pt x="239842" y="201118"/>
                  <a:pt x="239843" y="19986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095604" y="2786058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673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Коэффициент детерминации </a:t>
            </a:r>
            <a:r>
              <a:rPr lang="en-US" dirty="0"/>
              <a:t>R-</a:t>
            </a:r>
            <a:r>
              <a:rPr lang="kk-KZ" dirty="0"/>
              <a:t>квадрат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kk-KZ" dirty="0"/>
              <a:t>Коэффициент детерминации </a:t>
            </a:r>
            <a:r>
              <a:rPr lang="en-US" dirty="0"/>
              <a:t>R-</a:t>
            </a:r>
            <a:r>
              <a:rPr lang="kk-KZ" dirty="0"/>
              <a:t>квадрат – доля объясненной части разброса зависимой переменной </a:t>
            </a:r>
          </a:p>
          <a:p>
            <a:endParaRPr lang="kk-KZ" dirty="0"/>
          </a:p>
          <a:p>
            <a:r>
              <a:rPr lang="kk-KZ" dirty="0"/>
              <a:t>Вычисляется для проверки достоверности / адекватности модели</a:t>
            </a:r>
          </a:p>
          <a:p>
            <a:endParaRPr lang="kk-KZ" dirty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56198" y="3143248"/>
            <a:ext cx="4041648" cy="3500462"/>
          </a:xfrm>
        </p:spPr>
        <p:txBody>
          <a:bodyPr>
            <a:normAutofit lnSpcReduction="10000"/>
          </a:bodyPr>
          <a:lstStyle/>
          <a:p>
            <a:r>
              <a:rPr lang="kk-KZ" dirty="0"/>
              <a:t>Коэффициент детерминации </a:t>
            </a:r>
            <a:r>
              <a:rPr lang="en-US" dirty="0"/>
              <a:t>R-</a:t>
            </a:r>
            <a:r>
              <a:rPr lang="kk-KZ" dirty="0"/>
              <a:t>квадрат</a:t>
            </a:r>
            <a:r>
              <a:rPr lang="en-US" dirty="0"/>
              <a:t> – </a:t>
            </a:r>
            <a:r>
              <a:rPr lang="kk-KZ" dirty="0"/>
              <a:t>показатель качества подгонки модели к исходным данным</a:t>
            </a:r>
          </a:p>
          <a:p>
            <a:endParaRPr lang="kk-KZ" dirty="0"/>
          </a:p>
          <a:p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kk-KZ" dirty="0"/>
              <a:t>близок к 1 – очень хорошая подгонка</a:t>
            </a:r>
            <a:r>
              <a:rPr lang="ru-RU" dirty="0"/>
              <a:t>, объясняет исходную изменчивость</a:t>
            </a:r>
          </a:p>
          <a:p>
            <a:r>
              <a:rPr lang="ru-RU" dirty="0"/>
              <a:t>Проверяется гипотеза Н0: </a:t>
            </a:r>
            <a:r>
              <a:rPr lang="en-US" dirty="0"/>
              <a:t>F=0</a:t>
            </a:r>
            <a:r>
              <a:rPr lang="ru-RU" dirty="0"/>
              <a:t>, для </a:t>
            </a:r>
            <a:r>
              <a:rPr lang="en-US" dirty="0"/>
              <a:t>F </a:t>
            </a:r>
            <a:r>
              <a:rPr lang="kk-KZ" dirty="0"/>
              <a:t>статистики</a:t>
            </a:r>
            <a:endParaRPr lang="ru-RU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0381" y="1714488"/>
            <a:ext cx="2333061" cy="928694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524001" y="8916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030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066" y="0"/>
            <a:ext cx="9720072" cy="1499616"/>
          </a:xfrm>
        </p:spPr>
        <p:txBody>
          <a:bodyPr>
            <a:normAutofit/>
          </a:bodyPr>
          <a:lstStyle/>
          <a:p>
            <a:r>
              <a:rPr lang="ru-RU" dirty="0"/>
              <a:t>Для проверки 			Задача</a:t>
            </a:r>
            <a:br>
              <a:rPr lang="ru-RU" dirty="0"/>
            </a:br>
            <a:r>
              <a:rPr lang="ru-RU" dirty="0"/>
              <a:t>используется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3375" y="2071678"/>
            <a:ext cx="4754880" cy="4023360"/>
          </a:xfrm>
        </p:spPr>
        <p:txBody>
          <a:bodyPr>
            <a:noAutofit/>
          </a:bodyPr>
          <a:lstStyle/>
          <a:p>
            <a:r>
              <a:rPr lang="ru-RU" sz="3600" dirty="0"/>
              <a:t>Проверяется гипотеза Н0: </a:t>
            </a:r>
            <a:r>
              <a:rPr lang="en-US" sz="3600" dirty="0"/>
              <a:t>F=0</a:t>
            </a:r>
            <a:r>
              <a:rPr lang="ru-RU" sz="3600" dirty="0"/>
              <a:t>, для </a:t>
            </a:r>
            <a:r>
              <a:rPr lang="en-US" sz="3600" dirty="0"/>
              <a:t>F </a:t>
            </a:r>
            <a:r>
              <a:rPr lang="kk-KZ" sz="3600" dirty="0"/>
              <a:t>статистики</a:t>
            </a:r>
            <a:endParaRPr lang="ru-RU" sz="3600" dirty="0"/>
          </a:p>
          <a:p>
            <a:endParaRPr lang="kk-KZ" sz="3600" dirty="0"/>
          </a:p>
          <a:p>
            <a:r>
              <a:rPr lang="en-US" sz="3600" dirty="0"/>
              <a:t>F </a:t>
            </a:r>
            <a:r>
              <a:rPr lang="kk-KZ" sz="3600" dirty="0"/>
              <a:t>распределение Фишера 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524628" y="1051560"/>
            <a:ext cx="4754880" cy="580644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ym typeface="Symbol"/>
              </a:rPr>
              <a:t></a:t>
            </a:r>
            <a:r>
              <a:rPr lang="en-US" dirty="0"/>
              <a:t>x = </a:t>
            </a:r>
            <a:endParaRPr lang="ru-RU" dirty="0"/>
          </a:p>
          <a:p>
            <a:r>
              <a:rPr lang="en-US" dirty="0">
                <a:sym typeface="Symbol"/>
              </a:rPr>
              <a:t></a:t>
            </a:r>
            <a:r>
              <a:rPr lang="en-US" dirty="0"/>
              <a:t>y</a:t>
            </a:r>
            <a:r>
              <a:rPr lang="kk-KZ" dirty="0"/>
              <a:t> </a:t>
            </a:r>
            <a:r>
              <a:rPr lang="ru-RU" dirty="0"/>
              <a:t>= </a:t>
            </a:r>
            <a:endParaRPr lang="en-US" dirty="0"/>
          </a:p>
          <a:p>
            <a:endParaRPr lang="kk-KZ" baseline="30000" dirty="0"/>
          </a:p>
          <a:p>
            <a:r>
              <a:rPr lang="kk-KZ" dirty="0"/>
              <a:t>х</a:t>
            </a:r>
            <a:r>
              <a:rPr lang="en-US" baseline="30000" dirty="0"/>
              <a:t>2 =</a:t>
            </a:r>
          </a:p>
          <a:p>
            <a:r>
              <a:rPr lang="en-US" dirty="0" err="1"/>
              <a:t>Xy</a:t>
            </a:r>
            <a:r>
              <a:rPr lang="ru-RU" dirty="0"/>
              <a:t> =</a:t>
            </a:r>
            <a:endParaRPr lang="en-US" dirty="0"/>
          </a:p>
          <a:p>
            <a:r>
              <a:rPr lang="ru-RU" dirty="0">
                <a:sym typeface="Symbol"/>
              </a:rPr>
              <a:t></a:t>
            </a:r>
            <a:r>
              <a:rPr lang="en-US" baseline="-25000" dirty="0">
                <a:sym typeface="Symbol"/>
              </a:rPr>
              <a:t>x</a:t>
            </a:r>
            <a:r>
              <a:rPr lang="en-US" baseline="30000" dirty="0">
                <a:sym typeface="Symbol"/>
              </a:rPr>
              <a:t>2</a:t>
            </a:r>
            <a:r>
              <a:rPr lang="ru-RU" baseline="30000" dirty="0">
                <a:sym typeface="Symbol"/>
              </a:rPr>
              <a:t>   </a:t>
            </a:r>
            <a:r>
              <a:rPr lang="ru-RU" dirty="0">
                <a:sym typeface="Symbol"/>
              </a:rPr>
              <a:t>= </a:t>
            </a:r>
            <a:r>
              <a:rPr lang="en-US" dirty="0">
                <a:sym typeface="Symbol"/>
              </a:rPr>
              <a:t>x</a:t>
            </a:r>
            <a:r>
              <a:rPr lang="en-US" baseline="30000" dirty="0">
                <a:sym typeface="Symbol"/>
              </a:rPr>
              <a:t>2</a:t>
            </a:r>
            <a:r>
              <a:rPr lang="en-US" dirty="0">
                <a:sym typeface="Symbol"/>
              </a:rPr>
              <a:t> – (x)</a:t>
            </a:r>
            <a:r>
              <a:rPr lang="en-US" baseline="30000" dirty="0">
                <a:sym typeface="Symbol"/>
              </a:rPr>
              <a:t>2</a:t>
            </a:r>
            <a:r>
              <a:rPr lang="ru-RU" baseline="30000" dirty="0">
                <a:sym typeface="Symbol"/>
              </a:rPr>
              <a:t> </a:t>
            </a:r>
            <a:r>
              <a:rPr lang="ru-RU" dirty="0">
                <a:sym typeface="Symbol"/>
              </a:rPr>
              <a:t>=</a:t>
            </a:r>
            <a:endParaRPr lang="kk-KZ" dirty="0"/>
          </a:p>
          <a:p>
            <a:r>
              <a:rPr lang="en-US" dirty="0">
                <a:sym typeface="Symbol"/>
              </a:rPr>
              <a:t></a:t>
            </a:r>
            <a:r>
              <a:rPr lang="en-US" baseline="-25000" dirty="0" err="1">
                <a:sym typeface="Symbol"/>
              </a:rPr>
              <a:t>xy</a:t>
            </a:r>
            <a:r>
              <a:rPr lang="ru-RU" dirty="0">
                <a:sym typeface="Symbol"/>
              </a:rPr>
              <a:t> = </a:t>
            </a:r>
            <a:r>
              <a:rPr lang="en-US" dirty="0" err="1">
                <a:sym typeface="Symbol"/>
              </a:rPr>
              <a:t>xy</a:t>
            </a:r>
            <a:r>
              <a:rPr lang="en-US" dirty="0">
                <a:sym typeface="Symbol"/>
              </a:rPr>
              <a:t>-x y</a:t>
            </a:r>
            <a:r>
              <a:rPr lang="ru-RU" dirty="0">
                <a:sym typeface="Symbol"/>
              </a:rPr>
              <a:t> =</a:t>
            </a:r>
            <a:endParaRPr lang="en-US" baseline="-25000" dirty="0">
              <a:sym typeface="Symbol"/>
            </a:endParaRPr>
          </a:p>
          <a:p>
            <a:r>
              <a:rPr lang="en-US" dirty="0">
                <a:sym typeface="Symbol"/>
              </a:rPr>
              <a:t>b=</a:t>
            </a:r>
          </a:p>
          <a:p>
            <a:r>
              <a:rPr lang="en-US" dirty="0">
                <a:sym typeface="Symbol"/>
              </a:rPr>
              <a:t>a=</a:t>
            </a:r>
          </a:p>
          <a:p>
            <a:r>
              <a:rPr lang="ru-RU" dirty="0">
                <a:sym typeface="Symbol"/>
              </a:rPr>
              <a:t>Уравнение регрессии </a:t>
            </a:r>
          </a:p>
          <a:p>
            <a:pPr>
              <a:buNone/>
            </a:pPr>
            <a:r>
              <a:rPr lang="ru-RU" dirty="0">
                <a:sym typeface="Symbol"/>
              </a:rPr>
              <a:t>		</a:t>
            </a:r>
            <a:r>
              <a:rPr lang="en-US" dirty="0">
                <a:sym typeface="Symbol"/>
              </a:rPr>
              <a:t>y=</a:t>
            </a:r>
            <a:r>
              <a:rPr lang="en-US" dirty="0" err="1">
                <a:sym typeface="Symbol"/>
              </a:rPr>
              <a:t>a+bx</a:t>
            </a:r>
            <a:endParaRPr lang="ru-RU" dirty="0">
              <a:sym typeface="Symbol"/>
            </a:endParaRPr>
          </a:p>
          <a:p>
            <a:pPr>
              <a:buNone/>
            </a:pPr>
            <a:r>
              <a:rPr lang="ru-RU" dirty="0">
                <a:sym typeface="Symbol"/>
              </a:rPr>
              <a:t>У=___+____</a:t>
            </a:r>
            <a:r>
              <a:rPr lang="en-US" dirty="0">
                <a:sym typeface="Symbol"/>
              </a:rPr>
              <a:t>x</a:t>
            </a:r>
          </a:p>
          <a:p>
            <a:r>
              <a:rPr lang="en-US" dirty="0">
                <a:sym typeface="Symbol"/>
              </a:rPr>
              <a:t>R</a:t>
            </a:r>
            <a:r>
              <a:rPr lang="en-US" baseline="30000" dirty="0">
                <a:sym typeface="Symbol"/>
              </a:rPr>
              <a:t>2 </a:t>
            </a:r>
            <a:r>
              <a:rPr lang="en-US" dirty="0">
                <a:sym typeface="Symbol"/>
              </a:rPr>
              <a:t>= </a:t>
            </a:r>
          </a:p>
          <a:p>
            <a:r>
              <a:rPr lang="en-US" dirty="0">
                <a:sym typeface="Symbol"/>
              </a:rPr>
              <a:t>F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638928" y="2568886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632159" y="2174644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030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571480"/>
          </a:xfrm>
        </p:spPr>
        <p:txBody>
          <a:bodyPr>
            <a:noAutofit/>
          </a:bodyPr>
          <a:lstStyle/>
          <a:p>
            <a:r>
              <a:rPr lang="kk-KZ" sz="1800" dirty="0"/>
              <a:t>Построить регрессионную зависимость  по данным успеваемости </a:t>
            </a:r>
            <a:r>
              <a:rPr lang="en-US" sz="1800" dirty="0"/>
              <a:t>Y </a:t>
            </a:r>
            <a:r>
              <a:rPr lang="kk-KZ" sz="1800" dirty="0"/>
              <a:t>в 9 классе по математике и результатам группового теста Х, проведенного в конце 8 класса </a:t>
            </a:r>
            <a:endParaRPr lang="ru-RU" sz="18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1523999" y="571480"/>
          <a:ext cx="9144005" cy="7188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23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23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23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23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23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23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r>
                        <a:rPr lang="ru-RU" dirty="0"/>
                        <a:t>Номер </a:t>
                      </a:r>
                      <a:r>
                        <a:rPr lang="ru-RU" dirty="0" err="1"/>
                        <a:t>испыт</a:t>
                      </a:r>
                      <a:r>
                        <a:rPr lang="ru-RU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х</a:t>
                      </a:r>
                      <a:r>
                        <a:rPr lang="kk-KZ" baseline="30000" dirty="0"/>
                        <a:t>2</a:t>
                      </a:r>
                      <a:endParaRPr lang="ru-RU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(y-</a:t>
                      </a:r>
                      <a:r>
                        <a:rPr lang="en-US" dirty="0">
                          <a:sym typeface="Symbol"/>
                        </a:rPr>
                        <a:t></a:t>
                      </a:r>
                      <a:r>
                        <a:rPr lang="en-US" dirty="0"/>
                        <a:t>y)</a:t>
                      </a:r>
                      <a:r>
                        <a:rPr lang="en-US" baseline="30000" dirty="0"/>
                        <a:t>2</a:t>
                      </a:r>
                      <a:endParaRPr lang="ru-RU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(y-</a:t>
                      </a:r>
                      <a:r>
                        <a:rPr lang="en-US" dirty="0">
                          <a:sym typeface="Symbol"/>
                        </a:rPr>
                        <a:t></a:t>
                      </a:r>
                      <a:r>
                        <a:rPr lang="en-US" dirty="0"/>
                        <a:t>y)</a:t>
                      </a:r>
                      <a:r>
                        <a:rPr lang="en-US" baseline="30000" dirty="0"/>
                        <a:t>2</a:t>
                      </a:r>
                      <a:endParaRPr lang="ru-RU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(y-y)</a:t>
                      </a:r>
                      <a:r>
                        <a:rPr lang="en-US" baseline="30000" dirty="0"/>
                        <a:t>2</a:t>
                      </a:r>
                      <a:endParaRPr lang="ru-RU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884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31,81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884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35,36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884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35,36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884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36,77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884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37,48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884"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38,9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884"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39,61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884"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39,61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884"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39,61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884"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41.73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884">
                <a:tc>
                  <a:txBody>
                    <a:bodyPr/>
                    <a:lstStyle/>
                    <a:p>
                      <a:r>
                        <a:rPr lang="en-US" sz="1400" dirty="0"/>
                        <a:t>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42.44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884">
                <a:tc>
                  <a:txBody>
                    <a:bodyPr/>
                    <a:lstStyle/>
                    <a:p>
                      <a:r>
                        <a:rPr lang="en-US" sz="1400" dirty="0"/>
                        <a:t>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42.44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4884">
                <a:tc>
                  <a:txBody>
                    <a:bodyPr/>
                    <a:lstStyle/>
                    <a:p>
                      <a:r>
                        <a:rPr lang="en-US" sz="1400" dirty="0"/>
                        <a:t>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43.15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884">
                <a:tc>
                  <a:txBody>
                    <a:bodyPr/>
                    <a:lstStyle/>
                    <a:p>
                      <a:r>
                        <a:rPr lang="en-US" sz="1400" dirty="0"/>
                        <a:t>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43.86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779">
                <a:tc>
                  <a:txBody>
                    <a:bodyPr/>
                    <a:lstStyle/>
                    <a:p>
                      <a:r>
                        <a:rPr lang="ru-RU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chemeClr val="bg1"/>
                          </a:solidFill>
                        </a:rPr>
                        <a:t>43,86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7731">
                <a:tc>
                  <a:txBody>
                    <a:bodyPr/>
                    <a:lstStyle/>
                    <a:p>
                      <a:r>
                        <a:rPr lang="ru-RU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45.27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0121">
                <a:tc>
                  <a:txBody>
                    <a:bodyPr/>
                    <a:lstStyle/>
                    <a:p>
                      <a:r>
                        <a:rPr lang="ru-RU" sz="1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45.27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20826">
                <a:tc>
                  <a:txBody>
                    <a:bodyPr/>
                    <a:lstStyle/>
                    <a:p>
                      <a:r>
                        <a:rPr lang="ru-RU" sz="14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45.98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r>
                        <a:rPr lang="ru-RU" sz="14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47.40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05613">
                <a:tc>
                  <a:txBody>
                    <a:bodyPr/>
                    <a:lstStyle/>
                    <a:p>
                      <a:r>
                        <a:rPr lang="ru-RU" sz="1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48.11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405613">
                <a:tc>
                  <a:txBody>
                    <a:bodyPr/>
                    <a:lstStyle/>
                    <a:p>
                      <a:r>
                        <a:rPr lang="kk-KZ" sz="1400" dirty="0"/>
                        <a:t>итого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9" name="Полилиния 8"/>
          <p:cNvSpPr/>
          <p:nvPr/>
        </p:nvSpPr>
        <p:spPr>
          <a:xfrm>
            <a:off x="6953257" y="571480"/>
            <a:ext cx="239843" cy="202368"/>
          </a:xfrm>
          <a:custGeom>
            <a:avLst/>
            <a:gdLst>
              <a:gd name="connsiteX0" fmla="*/ 0 w 239843"/>
              <a:gd name="connsiteY0" fmla="*/ 199869 h 202368"/>
              <a:gd name="connsiteX1" fmla="*/ 149902 w 239843"/>
              <a:gd name="connsiteY1" fmla="*/ 4997 h 202368"/>
              <a:gd name="connsiteX2" fmla="*/ 224852 w 239843"/>
              <a:gd name="connsiteY2" fmla="*/ 169889 h 202368"/>
              <a:gd name="connsiteX3" fmla="*/ 239843 w 239843"/>
              <a:gd name="connsiteY3" fmla="*/ 199869 h 20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843" h="202368">
                <a:moveTo>
                  <a:pt x="0" y="199869"/>
                </a:moveTo>
                <a:cubicBezTo>
                  <a:pt x="56213" y="104931"/>
                  <a:pt x="112427" y="9994"/>
                  <a:pt x="149902" y="4997"/>
                </a:cubicBezTo>
                <a:cubicBezTo>
                  <a:pt x="187377" y="0"/>
                  <a:pt x="209862" y="137410"/>
                  <a:pt x="224852" y="169889"/>
                </a:cubicBezTo>
                <a:cubicBezTo>
                  <a:pt x="239842" y="202368"/>
                  <a:pt x="239842" y="201118"/>
                  <a:pt x="239843" y="199869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8882083" y="500042"/>
            <a:ext cx="239843" cy="202368"/>
          </a:xfrm>
          <a:custGeom>
            <a:avLst/>
            <a:gdLst>
              <a:gd name="connsiteX0" fmla="*/ 0 w 239843"/>
              <a:gd name="connsiteY0" fmla="*/ 199869 h 202368"/>
              <a:gd name="connsiteX1" fmla="*/ 149902 w 239843"/>
              <a:gd name="connsiteY1" fmla="*/ 4997 h 202368"/>
              <a:gd name="connsiteX2" fmla="*/ 224852 w 239843"/>
              <a:gd name="connsiteY2" fmla="*/ 169889 h 202368"/>
              <a:gd name="connsiteX3" fmla="*/ 239843 w 239843"/>
              <a:gd name="connsiteY3" fmla="*/ 199869 h 20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843" h="202368">
                <a:moveTo>
                  <a:pt x="0" y="199869"/>
                </a:moveTo>
                <a:cubicBezTo>
                  <a:pt x="56213" y="104931"/>
                  <a:pt x="112427" y="9994"/>
                  <a:pt x="149902" y="4997"/>
                </a:cubicBezTo>
                <a:cubicBezTo>
                  <a:pt x="187377" y="0"/>
                  <a:pt x="209862" y="137410"/>
                  <a:pt x="224852" y="169889"/>
                </a:cubicBezTo>
                <a:cubicBezTo>
                  <a:pt x="239842" y="202368"/>
                  <a:pt x="239842" y="201118"/>
                  <a:pt x="239843" y="199869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10025091" y="571480"/>
            <a:ext cx="239843" cy="202368"/>
          </a:xfrm>
          <a:custGeom>
            <a:avLst/>
            <a:gdLst>
              <a:gd name="connsiteX0" fmla="*/ 0 w 239843"/>
              <a:gd name="connsiteY0" fmla="*/ 199869 h 202368"/>
              <a:gd name="connsiteX1" fmla="*/ 149902 w 239843"/>
              <a:gd name="connsiteY1" fmla="*/ 4997 h 202368"/>
              <a:gd name="connsiteX2" fmla="*/ 224852 w 239843"/>
              <a:gd name="connsiteY2" fmla="*/ 169889 h 202368"/>
              <a:gd name="connsiteX3" fmla="*/ 239843 w 239843"/>
              <a:gd name="connsiteY3" fmla="*/ 199869 h 20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843" h="202368">
                <a:moveTo>
                  <a:pt x="0" y="199869"/>
                </a:moveTo>
                <a:cubicBezTo>
                  <a:pt x="56213" y="104931"/>
                  <a:pt x="112427" y="9994"/>
                  <a:pt x="149902" y="4997"/>
                </a:cubicBezTo>
                <a:cubicBezTo>
                  <a:pt x="187377" y="0"/>
                  <a:pt x="209862" y="137410"/>
                  <a:pt x="224852" y="169889"/>
                </a:cubicBezTo>
                <a:cubicBezTo>
                  <a:pt x="239842" y="202368"/>
                  <a:pt x="239842" y="201118"/>
                  <a:pt x="239843" y="199869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05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8971" y="143729"/>
            <a:ext cx="9720072" cy="1499616"/>
          </a:xfrm>
        </p:spPr>
        <p:txBody>
          <a:bodyPr>
            <a:normAutofit/>
          </a:bodyPr>
          <a:lstStyle/>
          <a:p>
            <a:r>
              <a:rPr lang="ru-RU" dirty="0"/>
              <a:t>Для проверки 			Задача</a:t>
            </a:r>
            <a:br>
              <a:rPr lang="ru-RU" dirty="0"/>
            </a:br>
            <a:r>
              <a:rPr lang="ru-RU" dirty="0"/>
              <a:t>используется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24127" y="1643345"/>
            <a:ext cx="4754880" cy="5214655"/>
          </a:xfrm>
        </p:spPr>
        <p:txBody>
          <a:bodyPr>
            <a:normAutofit fontScale="85000" lnSpcReduction="20000"/>
          </a:bodyPr>
          <a:lstStyle/>
          <a:p>
            <a:r>
              <a:rPr lang="ru-RU" sz="4000" dirty="0"/>
              <a:t>Проверяется гипотеза Н0: </a:t>
            </a:r>
            <a:r>
              <a:rPr lang="en-US" sz="4000" dirty="0"/>
              <a:t>F=0</a:t>
            </a:r>
            <a:r>
              <a:rPr lang="ru-RU" sz="4000" dirty="0"/>
              <a:t>, для </a:t>
            </a:r>
            <a:r>
              <a:rPr lang="en-US" sz="4000" dirty="0"/>
              <a:t>F </a:t>
            </a:r>
            <a:r>
              <a:rPr lang="kk-KZ" sz="4000" dirty="0"/>
              <a:t>статистики</a:t>
            </a:r>
            <a:endParaRPr lang="ru-RU" sz="4000" dirty="0"/>
          </a:p>
          <a:p>
            <a:endParaRPr lang="kk-KZ" sz="4000" dirty="0"/>
          </a:p>
          <a:p>
            <a:r>
              <a:rPr lang="en-US" sz="4000" dirty="0"/>
              <a:t>F </a:t>
            </a:r>
            <a:r>
              <a:rPr lang="kk-KZ" sz="4000" dirty="0"/>
              <a:t>распределение Фишера 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524628" y="1143000"/>
            <a:ext cx="4754880" cy="516636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ym typeface="Symbol"/>
              </a:rPr>
              <a:t></a:t>
            </a:r>
            <a:r>
              <a:rPr lang="en-US" dirty="0"/>
              <a:t>x = </a:t>
            </a:r>
            <a:r>
              <a:rPr lang="kk-KZ" dirty="0"/>
              <a:t>108,25</a:t>
            </a:r>
            <a:endParaRPr lang="en-US" dirty="0"/>
          </a:p>
          <a:p>
            <a:r>
              <a:rPr lang="en-US" dirty="0">
                <a:sym typeface="Symbol"/>
              </a:rPr>
              <a:t></a:t>
            </a:r>
            <a:r>
              <a:rPr lang="en-US" dirty="0"/>
              <a:t>y</a:t>
            </a:r>
            <a:r>
              <a:rPr lang="kk-KZ" dirty="0"/>
              <a:t> </a:t>
            </a:r>
            <a:r>
              <a:rPr lang="ru-RU" dirty="0"/>
              <a:t>= 41,2</a:t>
            </a:r>
            <a:endParaRPr lang="en-US" dirty="0"/>
          </a:p>
          <a:p>
            <a:endParaRPr lang="kk-KZ" baseline="30000" dirty="0"/>
          </a:p>
          <a:p>
            <a:r>
              <a:rPr lang="kk-KZ" baseline="30000" dirty="0"/>
              <a:t>х</a:t>
            </a:r>
            <a:r>
              <a:rPr lang="en-US" baseline="30000" dirty="0"/>
              <a:t>2 = 11754.55</a:t>
            </a:r>
          </a:p>
          <a:p>
            <a:r>
              <a:rPr lang="en-US" dirty="0" err="1"/>
              <a:t>Xy</a:t>
            </a:r>
            <a:r>
              <a:rPr lang="ru-RU" dirty="0"/>
              <a:t> = 4485,75</a:t>
            </a:r>
            <a:endParaRPr lang="en-US" dirty="0"/>
          </a:p>
          <a:p>
            <a:r>
              <a:rPr lang="ru-RU" dirty="0">
                <a:sym typeface="Symbol"/>
              </a:rPr>
              <a:t></a:t>
            </a:r>
            <a:r>
              <a:rPr lang="en-US" baseline="-25000" dirty="0">
                <a:sym typeface="Symbol"/>
              </a:rPr>
              <a:t>x</a:t>
            </a:r>
            <a:r>
              <a:rPr lang="en-US" baseline="30000" dirty="0">
                <a:sym typeface="Symbol"/>
              </a:rPr>
              <a:t>2</a:t>
            </a:r>
            <a:r>
              <a:rPr lang="ru-RU" baseline="30000" dirty="0">
                <a:sym typeface="Symbol"/>
              </a:rPr>
              <a:t>   </a:t>
            </a:r>
            <a:r>
              <a:rPr lang="ru-RU" dirty="0">
                <a:sym typeface="Symbol"/>
              </a:rPr>
              <a:t>= </a:t>
            </a:r>
            <a:r>
              <a:rPr lang="en-US" dirty="0">
                <a:sym typeface="Symbol"/>
              </a:rPr>
              <a:t>x</a:t>
            </a:r>
            <a:r>
              <a:rPr lang="en-US" baseline="30000" dirty="0">
                <a:sym typeface="Symbol"/>
              </a:rPr>
              <a:t>2</a:t>
            </a:r>
            <a:r>
              <a:rPr lang="en-US" dirty="0">
                <a:sym typeface="Symbol"/>
              </a:rPr>
              <a:t> – (x)</a:t>
            </a:r>
            <a:r>
              <a:rPr lang="en-US" baseline="30000" dirty="0">
                <a:sym typeface="Symbol"/>
              </a:rPr>
              <a:t>2</a:t>
            </a:r>
            <a:r>
              <a:rPr lang="ru-RU" baseline="30000" dirty="0">
                <a:sym typeface="Symbol"/>
              </a:rPr>
              <a:t> </a:t>
            </a:r>
            <a:r>
              <a:rPr lang="ru-RU" dirty="0">
                <a:sym typeface="Symbol"/>
              </a:rPr>
              <a:t>= 36,49</a:t>
            </a:r>
            <a:endParaRPr lang="kk-KZ" dirty="0"/>
          </a:p>
          <a:p>
            <a:r>
              <a:rPr lang="en-US" dirty="0">
                <a:sym typeface="Symbol"/>
              </a:rPr>
              <a:t></a:t>
            </a:r>
            <a:r>
              <a:rPr lang="en-US" baseline="-25000" dirty="0" err="1">
                <a:sym typeface="Symbol"/>
              </a:rPr>
              <a:t>xy</a:t>
            </a:r>
            <a:r>
              <a:rPr lang="ru-RU" dirty="0">
                <a:sym typeface="Symbol"/>
              </a:rPr>
              <a:t> = </a:t>
            </a:r>
            <a:r>
              <a:rPr lang="en-US" dirty="0" err="1">
                <a:sym typeface="Symbol"/>
              </a:rPr>
              <a:t>xy</a:t>
            </a:r>
            <a:r>
              <a:rPr lang="en-US" dirty="0">
                <a:sym typeface="Symbol"/>
              </a:rPr>
              <a:t>-x y</a:t>
            </a:r>
            <a:r>
              <a:rPr lang="ru-RU" dirty="0">
                <a:sym typeface="Symbol"/>
              </a:rPr>
              <a:t> = 25,85</a:t>
            </a:r>
            <a:endParaRPr lang="en-US" baseline="-25000" dirty="0">
              <a:sym typeface="Symbol"/>
            </a:endParaRPr>
          </a:p>
          <a:p>
            <a:r>
              <a:rPr lang="en-US" dirty="0">
                <a:sym typeface="Symbol"/>
              </a:rPr>
              <a:t>b=</a:t>
            </a:r>
            <a:r>
              <a:rPr lang="ru-RU" dirty="0">
                <a:sym typeface="Symbol"/>
              </a:rPr>
              <a:t> 0,7084</a:t>
            </a:r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a=</a:t>
            </a:r>
            <a:r>
              <a:rPr lang="ru-RU" dirty="0">
                <a:sym typeface="Symbol"/>
              </a:rPr>
              <a:t> -35,49</a:t>
            </a:r>
            <a:endParaRPr lang="en-US" dirty="0">
              <a:sym typeface="Symbol"/>
            </a:endParaRPr>
          </a:p>
          <a:p>
            <a:r>
              <a:rPr lang="ru-RU" dirty="0">
                <a:sym typeface="Symbol"/>
              </a:rPr>
              <a:t>Уравнение регрессии </a:t>
            </a:r>
          </a:p>
          <a:p>
            <a:pPr>
              <a:buNone/>
            </a:pPr>
            <a:r>
              <a:rPr lang="ru-RU" dirty="0">
                <a:sym typeface="Symbol"/>
              </a:rPr>
              <a:t>		</a:t>
            </a:r>
            <a:r>
              <a:rPr lang="en-US" dirty="0">
                <a:sym typeface="Symbol"/>
              </a:rPr>
              <a:t>y=</a:t>
            </a:r>
            <a:r>
              <a:rPr lang="en-US" dirty="0" err="1">
                <a:sym typeface="Symbol"/>
              </a:rPr>
              <a:t>a+bx</a:t>
            </a:r>
            <a:endParaRPr lang="ru-RU" dirty="0">
              <a:sym typeface="Symbol"/>
            </a:endParaRPr>
          </a:p>
          <a:p>
            <a:pPr>
              <a:buNone/>
            </a:pPr>
            <a:r>
              <a:rPr lang="ru-RU" dirty="0">
                <a:sym typeface="Symbol"/>
              </a:rPr>
              <a:t>У=-35,49+0,7084</a:t>
            </a:r>
            <a:r>
              <a:rPr lang="en-US" dirty="0">
                <a:sym typeface="Symbol"/>
              </a:rPr>
              <a:t>x</a:t>
            </a:r>
          </a:p>
          <a:p>
            <a:r>
              <a:rPr lang="en-US" dirty="0">
                <a:sym typeface="Symbol"/>
              </a:rPr>
              <a:t>R</a:t>
            </a:r>
            <a:r>
              <a:rPr lang="en-US" baseline="30000" dirty="0">
                <a:sym typeface="Symbol"/>
              </a:rPr>
              <a:t>2 </a:t>
            </a:r>
            <a:r>
              <a:rPr lang="en-US" dirty="0">
                <a:sym typeface="Symbol"/>
              </a:rPr>
              <a:t>= </a:t>
            </a:r>
          </a:p>
          <a:p>
            <a:r>
              <a:rPr lang="en-US" dirty="0">
                <a:sym typeface="Symbol"/>
              </a:rPr>
              <a:t>F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524628" y="2500306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524628" y="2071678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870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065" y="0"/>
            <a:ext cx="11082013" cy="1499616"/>
          </a:xfrm>
        </p:spPr>
        <p:txBody>
          <a:bodyPr>
            <a:normAutofit/>
          </a:bodyPr>
          <a:lstStyle/>
          <a:p>
            <a:r>
              <a:rPr lang="kk-KZ" dirty="0"/>
              <a:t>Задание на дом – построить уравнение регрессии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21120713"/>
              </p:ext>
            </p:extLst>
          </p:nvPr>
        </p:nvGraphicFramePr>
        <p:xfrm>
          <a:off x="1981200" y="1618445"/>
          <a:ext cx="8229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dirty="0"/>
                        <a:t>Номер испытуемого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Аналитические умения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Прогностическое</a:t>
                      </a:r>
                      <a:r>
                        <a:rPr lang="kk-KZ" baseline="0" dirty="0"/>
                        <a:t> умение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10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10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/>
                        <a:t>среднее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697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Сравнение дисперсий – </a:t>
            </a:r>
            <a:r>
              <a:rPr lang="en-US" b="1" dirty="0">
                <a:solidFill>
                  <a:srgbClr val="00B050"/>
                </a:solidFill>
              </a:rPr>
              <a:t>F-</a:t>
            </a:r>
            <a:r>
              <a:rPr lang="kk-KZ" b="1" dirty="0">
                <a:solidFill>
                  <a:srgbClr val="00B050"/>
                </a:solidFill>
              </a:rPr>
              <a:t>критерий Фишера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kk-KZ" dirty="0"/>
              <a:t>Дисперсии двух генеральных совокупностей</a:t>
            </a:r>
            <a:r>
              <a:rPr lang="ru-RU" dirty="0"/>
              <a:t>, из которых извлечены выборки, отличаются друг от друга</a:t>
            </a:r>
          </a:p>
          <a:p>
            <a:endParaRPr lang="ru-RU" dirty="0"/>
          </a:p>
          <a:p>
            <a:r>
              <a:rPr lang="en-US" dirty="0"/>
              <a:t>H</a:t>
            </a:r>
            <a:r>
              <a:rPr lang="ru-RU" baseline="-25000" dirty="0"/>
              <a:t>0</a:t>
            </a:r>
            <a:r>
              <a:rPr lang="en-US" dirty="0"/>
              <a:t> : </a:t>
            </a:r>
            <a:r>
              <a:rPr lang="ru-RU" dirty="0"/>
              <a:t> </a:t>
            </a:r>
            <a:r>
              <a:rPr lang="ru-RU" dirty="0">
                <a:sym typeface="Symbol"/>
              </a:rPr>
              <a:t></a:t>
            </a:r>
            <a:r>
              <a:rPr lang="ru-RU" baseline="-25000" dirty="0">
                <a:sym typeface="Symbol"/>
              </a:rPr>
              <a:t>1</a:t>
            </a:r>
            <a:r>
              <a:rPr lang="ru-RU" baseline="30000" dirty="0">
                <a:sym typeface="Symbol"/>
              </a:rPr>
              <a:t>2</a:t>
            </a:r>
            <a:r>
              <a:rPr lang="ru-RU" dirty="0">
                <a:sym typeface="Symbol"/>
              </a:rPr>
              <a:t> = </a:t>
            </a:r>
            <a:r>
              <a:rPr lang="ru-RU" baseline="-25000" dirty="0">
                <a:sym typeface="Symbol"/>
              </a:rPr>
              <a:t>2</a:t>
            </a:r>
            <a:r>
              <a:rPr lang="ru-RU" baseline="30000" dirty="0">
                <a:sym typeface="Symbol"/>
              </a:rPr>
              <a:t>2</a:t>
            </a:r>
            <a:r>
              <a:rPr lang="ru-RU" dirty="0">
                <a:sym typeface="Symbol"/>
              </a:rPr>
              <a:t>       </a:t>
            </a:r>
          </a:p>
          <a:p>
            <a:r>
              <a:rPr lang="en-US" dirty="0">
                <a:sym typeface="Symbol"/>
              </a:rPr>
              <a:t>H</a:t>
            </a:r>
            <a:r>
              <a:rPr lang="en-US" baseline="-25000" dirty="0">
                <a:sym typeface="Symbol"/>
              </a:rPr>
              <a:t>1 </a:t>
            </a:r>
            <a:r>
              <a:rPr lang="ru-RU" dirty="0">
                <a:sym typeface="Symbol"/>
              </a:rPr>
              <a:t>: </a:t>
            </a:r>
            <a:r>
              <a:rPr lang="ru-RU" baseline="-25000" dirty="0">
                <a:sym typeface="Symbol"/>
              </a:rPr>
              <a:t>1</a:t>
            </a:r>
            <a:r>
              <a:rPr lang="ru-RU" baseline="30000" dirty="0">
                <a:sym typeface="Symbol"/>
              </a:rPr>
              <a:t>2</a:t>
            </a:r>
            <a:r>
              <a:rPr lang="ru-RU" dirty="0">
                <a:sym typeface="Symbol"/>
              </a:rPr>
              <a:t>  </a:t>
            </a:r>
            <a:r>
              <a:rPr lang="ru-RU" baseline="-25000" dirty="0">
                <a:sym typeface="Symbol"/>
              </a:rPr>
              <a:t>2</a:t>
            </a:r>
            <a:r>
              <a:rPr lang="ru-RU" baseline="30000" dirty="0">
                <a:sym typeface="Symbol"/>
              </a:rPr>
              <a:t>2</a:t>
            </a:r>
            <a:r>
              <a:rPr lang="ru-RU" dirty="0">
                <a:sym typeface="Symbol"/>
              </a:rPr>
              <a:t> </a:t>
            </a:r>
          </a:p>
          <a:p>
            <a:endParaRPr lang="ru-RU" dirty="0">
              <a:sym typeface="Symbol"/>
            </a:endParaRPr>
          </a:p>
          <a:p>
            <a:r>
              <a:rPr lang="ru-RU" dirty="0">
                <a:sym typeface="Symbol"/>
              </a:rPr>
              <a:t>Исходное предположение: Две выборки извлекаются из генеральных совокупностей с нормальным распределением.</a:t>
            </a:r>
          </a:p>
          <a:p>
            <a:r>
              <a:rPr lang="ru-RU" dirty="0">
                <a:sym typeface="Symbol"/>
              </a:rPr>
              <a:t>Ограничение: распределение признака в обоих выборках существенно не отличаются от нормального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160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136" y="0"/>
            <a:ext cx="11195864" cy="1119140"/>
          </a:xfrm>
        </p:spPr>
        <p:txBody>
          <a:bodyPr>
            <a:normAutofit/>
          </a:bodyPr>
          <a:lstStyle/>
          <a:p>
            <a:r>
              <a:rPr lang="ru-RU" sz="4000" dirty="0"/>
              <a:t>Формула для эмпирического значения критерия </a:t>
            </a:r>
            <a:r>
              <a:rPr lang="en-US" sz="4000" dirty="0"/>
              <a:t>F-</a:t>
            </a:r>
            <a:r>
              <a:rPr lang="kk-KZ" sz="4000" dirty="0"/>
              <a:t>Фишера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96136" y="1219200"/>
            <a:ext cx="10685324" cy="527304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kk-KZ" dirty="0"/>
          </a:p>
          <a:p>
            <a:r>
              <a:rPr lang="kk-KZ" dirty="0"/>
              <a:t>Пусть  </a:t>
            </a:r>
            <a:r>
              <a:rPr lang="kk-KZ" dirty="0">
                <a:sym typeface="Symbol"/>
              </a:rPr>
              <a:t></a:t>
            </a:r>
            <a:r>
              <a:rPr lang="kk-KZ" baseline="-25000" dirty="0">
                <a:sym typeface="Symbol"/>
              </a:rPr>
              <a:t>1</a:t>
            </a:r>
            <a:r>
              <a:rPr lang="kk-KZ" baseline="30000" dirty="0">
                <a:sym typeface="Symbol"/>
              </a:rPr>
              <a:t>2</a:t>
            </a:r>
            <a:r>
              <a:rPr lang="kk-KZ" dirty="0">
                <a:sym typeface="Symbol"/>
              </a:rPr>
              <a:t>  </a:t>
            </a:r>
            <a:r>
              <a:rPr lang="en-US" dirty="0">
                <a:sym typeface="Symbol"/>
              </a:rPr>
              <a:t>&gt; </a:t>
            </a:r>
            <a:r>
              <a:rPr lang="kk-KZ" dirty="0">
                <a:sym typeface="Symbol"/>
              </a:rPr>
              <a:t></a:t>
            </a:r>
            <a:r>
              <a:rPr lang="kk-KZ" baseline="-25000" dirty="0">
                <a:sym typeface="Symbol"/>
              </a:rPr>
              <a:t>1</a:t>
            </a:r>
            <a:r>
              <a:rPr lang="kk-KZ" baseline="30000" dirty="0">
                <a:sym typeface="Symbol"/>
              </a:rPr>
              <a:t>2</a:t>
            </a:r>
            <a:endParaRPr lang="kk-KZ" dirty="0"/>
          </a:p>
          <a:p>
            <a:endParaRPr lang="en-US" dirty="0"/>
          </a:p>
          <a:p>
            <a:pPr lvl="8"/>
            <a:r>
              <a:rPr lang="en-US" sz="2000" i="1" dirty="0"/>
              <a:t>                                    </a:t>
            </a:r>
            <a:r>
              <a:rPr sz="2000" i="1" dirty="0" err="1"/>
              <a:t>df</a:t>
            </a:r>
            <a:r>
              <a:rPr sz="2000" i="1" dirty="0"/>
              <a:t> </a:t>
            </a:r>
            <a:r>
              <a:rPr lang="kk-KZ" sz="2000" i="1" baseline="-25000" dirty="0"/>
              <a:t>числ</a:t>
            </a:r>
            <a:r>
              <a:rPr lang="kk-KZ" sz="2000" i="1" dirty="0"/>
              <a:t> </a:t>
            </a:r>
            <a:r>
              <a:rPr lang="ru-RU" sz="2000" i="1" dirty="0"/>
              <a:t>= </a:t>
            </a:r>
            <a:r>
              <a:rPr sz="2000" i="1" dirty="0"/>
              <a:t>N</a:t>
            </a:r>
            <a:r>
              <a:rPr sz="2000" i="1" baseline="-25000" dirty="0"/>
              <a:t>1</a:t>
            </a:r>
            <a:r>
              <a:rPr sz="2000" i="1" dirty="0"/>
              <a:t>-</a:t>
            </a:r>
            <a:r>
              <a:rPr sz="2000" i="1" dirty="0">
                <a:latin typeface="+mj-lt"/>
              </a:rPr>
              <a:t>1</a:t>
            </a:r>
            <a:r>
              <a:rPr sz="2000" i="1" dirty="0"/>
              <a:t> 	</a:t>
            </a:r>
            <a:r>
              <a:rPr lang="lt-LT" sz="2000" i="1" dirty="0"/>
              <a:t> df </a:t>
            </a:r>
            <a:r>
              <a:rPr lang="kk-KZ" sz="2000" i="1" baseline="-25000" dirty="0"/>
              <a:t>знам</a:t>
            </a:r>
            <a:r>
              <a:rPr lang="ru-RU" sz="2000" i="1" dirty="0"/>
              <a:t> = </a:t>
            </a:r>
            <a:r>
              <a:rPr lang="lt-LT" sz="2000" i="1" dirty="0"/>
              <a:t>N</a:t>
            </a:r>
            <a:r>
              <a:rPr lang="kk-KZ" sz="2000" i="1" baseline="-25000" dirty="0"/>
              <a:t>2</a:t>
            </a:r>
            <a:r>
              <a:rPr lang="lt-LT" sz="2000" i="1" dirty="0"/>
              <a:t>-</a:t>
            </a:r>
            <a:r>
              <a:rPr lang="lt-LT" sz="2000" i="1" dirty="0">
                <a:latin typeface="+mj-lt"/>
              </a:rPr>
              <a:t>1</a:t>
            </a:r>
            <a:r>
              <a:rPr lang="lt-LT" sz="2000" i="1" dirty="0"/>
              <a:t> </a:t>
            </a:r>
            <a:endParaRPr lang="en-US" sz="2000" i="1" dirty="0"/>
          </a:p>
          <a:p>
            <a:r>
              <a:rPr lang="kk-KZ" dirty="0"/>
              <a:t>Случайная величина </a:t>
            </a:r>
            <a:r>
              <a:rPr lang="en-US" dirty="0"/>
              <a:t>F </a:t>
            </a:r>
            <a:r>
              <a:rPr lang="kk-KZ" dirty="0"/>
              <a:t>имеет распределение Фишера со степенями свободы </a:t>
            </a:r>
            <a:r>
              <a:rPr lang="pt-BR" sz="2800" i="1" dirty="0"/>
              <a:t> df </a:t>
            </a:r>
            <a:r>
              <a:rPr lang="pt-BR" sz="2800" i="1" baseline="-25000" dirty="0"/>
              <a:t>числ</a:t>
            </a:r>
            <a:r>
              <a:rPr lang="pt-BR" sz="2800" i="1" dirty="0"/>
              <a:t> = N</a:t>
            </a:r>
            <a:r>
              <a:rPr lang="pt-BR" sz="2800" i="1" baseline="-25000" dirty="0"/>
              <a:t>1</a:t>
            </a:r>
            <a:r>
              <a:rPr lang="pt-BR" sz="2800" i="1" dirty="0"/>
              <a:t>-1 </a:t>
            </a:r>
            <a:r>
              <a:rPr lang="ru-RU" sz="2800" i="1" dirty="0"/>
              <a:t>,</a:t>
            </a:r>
            <a:r>
              <a:rPr lang="pt-BR" sz="2800" i="1" dirty="0"/>
              <a:t> df </a:t>
            </a:r>
            <a:r>
              <a:rPr lang="pt-BR" sz="2800" i="1" baseline="-25000" dirty="0"/>
              <a:t>знам</a:t>
            </a:r>
            <a:r>
              <a:rPr lang="pt-BR" sz="2800" i="1" dirty="0"/>
              <a:t> = N</a:t>
            </a:r>
            <a:r>
              <a:rPr lang="pt-BR" sz="2800" i="1" baseline="-25000" dirty="0"/>
              <a:t>2</a:t>
            </a:r>
            <a:r>
              <a:rPr lang="pt-BR" sz="2800" i="1" dirty="0"/>
              <a:t>-1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ru-RU" dirty="0"/>
              <a:t>Задавая уровень  значимости </a:t>
            </a:r>
            <a:r>
              <a:rPr lang="ru-RU" dirty="0">
                <a:sym typeface="Symbol"/>
              </a:rPr>
              <a:t> = 0,05, выбирают критические значения из таблицы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38612" y="4000505"/>
            <a:ext cx="1617560" cy="1509723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1" y="6725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1" y="8630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1334" y="1119140"/>
            <a:ext cx="2807097" cy="996913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24001" y="8630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140" y="1119140"/>
            <a:ext cx="2546254" cy="904277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524001" y="8630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134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09720" y="285728"/>
            <a:ext cx="82296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kk-KZ" sz="2800" dirty="0">
                <a:latin typeface="+mj-lt"/>
                <a:ea typeface="+mj-ea"/>
                <a:cs typeface="+mj-cs"/>
              </a:rPr>
              <a:t>Литература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1809719" y="1000109"/>
            <a:ext cx="9742629" cy="5857891"/>
          </a:xfrm>
        </p:spPr>
        <p:txBody>
          <a:bodyPr>
            <a:noAutofit/>
          </a:bodyPr>
          <a:lstStyle/>
          <a:p>
            <a:r>
              <a:rPr lang="ru-RU" sz="1600" dirty="0"/>
              <a:t>Новикова Н.В., Новиков А.И. Математические методы в психологии. – М., 2015 (</a:t>
            </a:r>
            <a:r>
              <a:rPr lang="en-US" sz="1600" dirty="0" err="1"/>
              <a:t>Exel</a:t>
            </a:r>
            <a:r>
              <a:rPr lang="en-US" sz="1600" dirty="0"/>
              <a:t> </a:t>
            </a:r>
            <a:r>
              <a:rPr lang="kk-KZ" sz="1600" dirty="0"/>
              <a:t>и </a:t>
            </a:r>
            <a:r>
              <a:rPr lang="en-US" sz="1600" dirty="0"/>
              <a:t>SPSS</a:t>
            </a:r>
            <a:r>
              <a:rPr lang="ru-RU" sz="1600" dirty="0"/>
              <a:t>)</a:t>
            </a:r>
          </a:p>
          <a:p>
            <a:r>
              <a:rPr lang="ru-RU" sz="1600" dirty="0"/>
              <a:t>Гребенникова, И. В. Методы математической обработки экспериментальных данных: </a:t>
            </a:r>
            <a:r>
              <a:rPr lang="ru-RU" sz="1600" dirty="0" err="1"/>
              <a:t>учеб-но-методическое</a:t>
            </a:r>
            <a:r>
              <a:rPr lang="ru-RU" sz="1600" dirty="0"/>
              <a:t> пособие / И. В. Гребенникова. — Екатеринбург : Изд-во  Урал. ун-та, 2015. — 124 с.</a:t>
            </a:r>
          </a:p>
          <a:p>
            <a:r>
              <a:rPr lang="ru-RU" sz="1600" dirty="0" err="1"/>
              <a:t>Наследов</a:t>
            </a:r>
            <a:r>
              <a:rPr lang="ru-RU" sz="1600" dirty="0"/>
              <a:t> А.Д. Математические методы психологического исследования. Анализ и интерпретация данных. – СПб: Речь, 2006. – 396 с.</a:t>
            </a:r>
          </a:p>
          <a:p>
            <a:r>
              <a:rPr lang="kk-KZ" sz="1600" dirty="0"/>
              <a:t>Болтаева Ә.М. Психологиялық ғылыми зерттеулерді ұйымдастыру: оқу құралы. – Алматы, 2015. – 122 б.</a:t>
            </a:r>
            <a:endParaRPr lang="ru-RU" sz="1600" dirty="0"/>
          </a:p>
          <a:p>
            <a:r>
              <a:rPr lang="ru-RU" sz="1600" dirty="0"/>
              <a:t>Титкова Л.С. Математические методы в психологии. - Владивосток, 2002. – 85с.</a:t>
            </a:r>
          </a:p>
          <a:p>
            <a:r>
              <a:rPr lang="ru-RU" sz="1600" dirty="0"/>
              <a:t>Сидоренко, Е. В.     Методы математической обработки в психологии [Текст] : монография / Е. В. Сидоренко. - Санкт-Петербург : Социально-психологический центр, 1996. - 349,[3] с.</a:t>
            </a:r>
          </a:p>
          <a:p>
            <a:r>
              <a:rPr lang="en-US" sz="1600" dirty="0"/>
              <a:t>George D., </a:t>
            </a:r>
            <a:r>
              <a:rPr lang="en-US" sz="1600" dirty="0" err="1"/>
              <a:t>Mallery</a:t>
            </a:r>
            <a:r>
              <a:rPr lang="en-US" sz="1600" dirty="0"/>
              <a:t> P. IBM SPSS Statistics 23 Step by Step: A Simple Guide and Reference. – </a:t>
            </a:r>
            <a:r>
              <a:rPr lang="en-US" sz="1600" dirty="0" err="1"/>
              <a:t>Routledge</a:t>
            </a:r>
            <a:r>
              <a:rPr lang="en-US" sz="1600" dirty="0"/>
              <a:t>, 2016. </a:t>
            </a:r>
            <a:endParaRPr lang="ru-RU" sz="1600" dirty="0"/>
          </a:p>
          <a:p>
            <a:r>
              <a:rPr lang="lt-LT" sz="1600" dirty="0">
                <a:hlinkClick r:id="rId2"/>
              </a:rPr>
              <a:t>https://ru.coursera.org/lecture/matematicheskiye-metody-v-psikhologii/vidieo-3-1-normal-noie-raspriedielieniie-pbNpV</a:t>
            </a:r>
            <a:endParaRPr lang="ru-RU" sz="1600" dirty="0"/>
          </a:p>
          <a:p>
            <a:endParaRPr lang="ru-RU" sz="1600" dirty="0"/>
          </a:p>
          <a:p>
            <a:r>
              <a:rPr lang="en-US" sz="1600" dirty="0"/>
              <a:t>Z-</a:t>
            </a:r>
            <a:r>
              <a:rPr lang="kk-KZ" sz="1600" dirty="0"/>
              <a:t>преобразование</a:t>
            </a:r>
          </a:p>
          <a:p>
            <a:r>
              <a:rPr lang="en-US" sz="1600" dirty="0">
                <a:hlinkClick r:id="rId3"/>
              </a:rPr>
              <a:t>https://statanaliz.info/statistica/teoriya-veroyatnostej/normalnoe-raspredelenie-v-excel/</a:t>
            </a:r>
            <a:endParaRPr lang="kk-KZ" sz="1600" dirty="0"/>
          </a:p>
          <a:p>
            <a:r>
              <a:rPr lang="kk-KZ" sz="1600" dirty="0"/>
              <a:t>Доска Гальтона </a:t>
            </a:r>
            <a:r>
              <a:rPr lang="en-US" sz="1600" dirty="0">
                <a:hlinkClick r:id="rId4"/>
              </a:rPr>
              <a:t>https://www.youtube.com/watch?v=EDkDv7CzHP0&amp;ab_channel=EduSpb</a:t>
            </a:r>
            <a:endParaRPr lang="kk-KZ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39848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981200" y="285728"/>
            <a:ext cx="8229600" cy="5871232"/>
          </a:xfrm>
        </p:spPr>
        <p:txBody>
          <a:bodyPr/>
          <a:lstStyle/>
          <a:p>
            <a:r>
              <a:rPr lang="ru-RU" dirty="0"/>
              <a:t>Если </a:t>
            </a:r>
            <a:r>
              <a:rPr lang="en-US" dirty="0"/>
              <a:t>F</a:t>
            </a:r>
            <a:r>
              <a:rPr lang="kk-KZ" baseline="-25000" dirty="0"/>
              <a:t>э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 F</a:t>
            </a:r>
            <a:r>
              <a:rPr lang="kk-KZ" dirty="0">
                <a:sym typeface="Symbol"/>
              </a:rPr>
              <a:t> </a:t>
            </a:r>
            <a:r>
              <a:rPr lang="kk-KZ" baseline="-25000" dirty="0">
                <a:sym typeface="Symbol"/>
              </a:rPr>
              <a:t>кр</a:t>
            </a:r>
            <a:r>
              <a:rPr lang="ru-RU" baseline="-25000" dirty="0">
                <a:sym typeface="Symbol"/>
              </a:rPr>
              <a:t>,</a:t>
            </a:r>
            <a:r>
              <a:rPr lang="ru-RU" dirty="0">
                <a:sym typeface="Symbol"/>
              </a:rPr>
              <a:t> то гипотезу о равенстве дисперсия можно отклонить</a:t>
            </a:r>
          </a:p>
          <a:p>
            <a:endParaRPr lang="ru-RU" dirty="0">
              <a:sym typeface="Symbol"/>
            </a:endParaRPr>
          </a:p>
          <a:p>
            <a:endParaRPr lang="ru-RU" dirty="0">
              <a:sym typeface="Symbol"/>
            </a:endParaRPr>
          </a:p>
          <a:p>
            <a:r>
              <a:rPr lang="ru-RU" dirty="0">
                <a:sym typeface="Symbol"/>
              </a:rPr>
              <a:t>При выборе критических </a:t>
            </a:r>
          </a:p>
          <a:p>
            <a:r>
              <a:rPr lang="ru-RU" dirty="0">
                <a:sym typeface="Symbol"/>
              </a:rPr>
              <a:t>Значений большее </a:t>
            </a:r>
          </a:p>
          <a:p>
            <a:r>
              <a:rPr lang="ru-RU" dirty="0">
                <a:sym typeface="Symbol"/>
              </a:rPr>
              <a:t>число степеней брать </a:t>
            </a:r>
          </a:p>
          <a:p>
            <a:r>
              <a:rPr lang="ru-RU" dirty="0">
                <a:sym typeface="Symbol"/>
              </a:rPr>
              <a:t>нельзя. Для </a:t>
            </a:r>
            <a:r>
              <a:rPr lang="pt-BR" sz="2400" i="1" dirty="0"/>
              <a:t>df</a:t>
            </a:r>
            <a:r>
              <a:rPr lang="ru-RU" sz="2400" i="1" dirty="0"/>
              <a:t>=11 </a:t>
            </a:r>
          </a:p>
          <a:p>
            <a:r>
              <a:rPr lang="ru-RU" sz="2400" i="1" dirty="0"/>
              <a:t>берем 10</a:t>
            </a:r>
            <a:endParaRPr lang="ru-RU" dirty="0">
              <a:sym typeface="Symbol"/>
            </a:endParaRPr>
          </a:p>
          <a:p>
            <a:endParaRPr lang="ru-RU" baseline="-25000" dirty="0">
              <a:sym typeface="Symbol"/>
            </a:endParaRPr>
          </a:p>
          <a:p>
            <a:endParaRPr lang="kk-KZ" baseline="-25000" dirty="0">
              <a:sym typeface="Symbol"/>
            </a:endParaRPr>
          </a:p>
          <a:p>
            <a:endParaRPr lang="ru-RU" dirty="0"/>
          </a:p>
        </p:txBody>
      </p:sp>
      <p:pic>
        <p:nvPicPr>
          <p:cNvPr id="4" name="Рисунок 3" descr="IMG_20201118_194007.jpg"/>
          <p:cNvPicPr>
            <a:picLocks noChangeAspect="1"/>
          </p:cNvPicPr>
          <p:nvPr/>
        </p:nvPicPr>
        <p:blipFill>
          <a:blip r:embed="rId2" cstate="print"/>
          <a:srcRect l="15028" r="7686" b="1662"/>
          <a:stretch>
            <a:fillRect/>
          </a:stretch>
        </p:blipFill>
        <p:spPr>
          <a:xfrm rot="5400000">
            <a:off x="5553092" y="1328702"/>
            <a:ext cx="5000662" cy="477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20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701" y="0"/>
            <a:ext cx="9558175" cy="1919278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Задача: </a:t>
            </a:r>
            <a:r>
              <a:rPr lang="ru-RU" sz="2200" dirty="0"/>
              <a:t>в двух классах проведено тестирование умственного развития по тесту. Полученные значения величин достоверно не различались. На уровне значимости 5% установить различие в степени однородности показателей умственного развития между классами:</a:t>
            </a:r>
            <a:br>
              <a:rPr lang="ru-RU" sz="2200" dirty="0"/>
            </a:br>
            <a:r>
              <a:rPr lang="ru-RU" sz="2200" dirty="0"/>
              <a:t>Х = </a:t>
            </a:r>
            <a:r>
              <a:rPr lang="en-US" sz="2200" dirty="0"/>
              <a:t>{ 90</a:t>
            </a:r>
            <a:r>
              <a:rPr lang="ru-RU" sz="2200" dirty="0"/>
              <a:t>, 29, 39,</a:t>
            </a:r>
            <a:r>
              <a:rPr lang="en-US" sz="2200" dirty="0"/>
              <a:t>79, </a:t>
            </a:r>
            <a:r>
              <a:rPr lang="ru-RU" sz="2200" dirty="0"/>
              <a:t>88,53,34,40,75,79</a:t>
            </a:r>
            <a:r>
              <a:rPr lang="en-US" sz="2200" dirty="0"/>
              <a:t>}   Y={41,49,56,64,72,65,63,87,77,62}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024034" y="2214554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dirty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(x</a:t>
                      </a:r>
                      <a:r>
                        <a:rPr lang="en-US" baseline="-25000" dirty="0"/>
                        <a:t>i</a:t>
                      </a:r>
                      <a:r>
                        <a:rPr lang="en-US" dirty="0"/>
                        <a:t> - M)</a:t>
                      </a:r>
                      <a:r>
                        <a:rPr lang="en-US" baseline="30000" dirty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</a:t>
                      </a:r>
                      <a:r>
                        <a:rPr lang="en-US" dirty="0" err="1"/>
                        <a:t>y</a:t>
                      </a:r>
                      <a:r>
                        <a:rPr lang="en-US" baseline="-25000" dirty="0" err="1"/>
                        <a:t>i</a:t>
                      </a:r>
                      <a:r>
                        <a:rPr lang="en-US" dirty="0"/>
                        <a:t>-M)</a:t>
                      </a:r>
                      <a:r>
                        <a:rPr lang="en-US" baseline="30000" dirty="0"/>
                        <a:t>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302044" y="1734612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/>
              <a:t>М1, М2, </a:t>
            </a:r>
            <a:r>
              <a:rPr lang="kk-KZ" dirty="0">
                <a:sym typeface="Symbol"/>
              </a:rPr>
              <a:t></a:t>
            </a:r>
            <a:r>
              <a:rPr lang="kk-KZ" baseline="-25000" dirty="0">
                <a:sym typeface="Symbol"/>
              </a:rPr>
              <a:t>1</a:t>
            </a:r>
            <a:r>
              <a:rPr lang="kk-KZ" baseline="30000" dirty="0">
                <a:sym typeface="Symbol"/>
              </a:rPr>
              <a:t>2</a:t>
            </a:r>
            <a:r>
              <a:rPr lang="kk-KZ" dirty="0">
                <a:sym typeface="Symbol"/>
              </a:rPr>
              <a:t>, </a:t>
            </a:r>
            <a:r>
              <a:rPr lang="kk-KZ" baseline="-25000" dirty="0">
                <a:sym typeface="Symbol"/>
              </a:rPr>
              <a:t>2</a:t>
            </a:r>
            <a:r>
              <a:rPr lang="kk-KZ" baseline="30000" dirty="0">
                <a:sym typeface="Symbol"/>
              </a:rPr>
              <a:t>2</a:t>
            </a:r>
            <a:r>
              <a:rPr lang="kk-KZ" dirty="0">
                <a:sym typeface="Symbol"/>
              </a:rPr>
              <a:t>, </a:t>
            </a:r>
            <a:r>
              <a:rPr lang="en-US" dirty="0">
                <a:sym typeface="Symbol"/>
              </a:rPr>
              <a:t>F </a:t>
            </a:r>
            <a:r>
              <a:rPr lang="kk-KZ" baseline="-25000" dirty="0">
                <a:sym typeface="Symbol"/>
              </a:rPr>
              <a:t>эмп</a:t>
            </a:r>
            <a:endParaRPr lang="ru-RU" baseline="-25000" dirty="0"/>
          </a:p>
        </p:txBody>
      </p:sp>
    </p:spTree>
    <p:extLst>
      <p:ext uri="{BB962C8B-B14F-4D97-AF65-F5344CB8AC3E}">
        <p14:creationId xmlns:p14="http://schemas.microsoft.com/office/powerpoint/2010/main" val="1989022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460" y="0"/>
            <a:ext cx="9720072" cy="1499616"/>
          </a:xfrm>
        </p:spPr>
        <p:txBody>
          <a:bodyPr/>
          <a:lstStyle/>
          <a:p>
            <a:r>
              <a:rPr lang="ru-RU" dirty="0"/>
              <a:t>Биг дата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35" y="1219200"/>
            <a:ext cx="12041855" cy="493776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Это информационно </a:t>
            </a:r>
            <a:r>
              <a:rPr lang="ru-RU" sz="3200" dirty="0">
                <a:solidFill>
                  <a:srgbClr val="FF0000"/>
                </a:solidFill>
              </a:rPr>
              <a:t>емкая наука</a:t>
            </a:r>
            <a:r>
              <a:rPr lang="ru-RU" sz="3200" dirty="0">
                <a:solidFill>
                  <a:srgbClr val="FFFF00"/>
                </a:solidFill>
              </a:rPr>
              <a:t>, </a:t>
            </a:r>
            <a:r>
              <a:rPr lang="ru-RU" sz="3200" dirty="0">
                <a:solidFill>
                  <a:srgbClr val="0070C0"/>
                </a:solidFill>
              </a:rPr>
              <a:t>опирается на </a:t>
            </a:r>
            <a:r>
              <a:rPr lang="ru-RU" sz="3200" dirty="0">
                <a:solidFill>
                  <a:srgbClr val="FF0000"/>
                </a:solidFill>
              </a:rPr>
              <a:t>сбор, обработку и анализ больших массивов данных</a:t>
            </a:r>
          </a:p>
          <a:p>
            <a:r>
              <a:rPr lang="ru-RU" sz="3200" dirty="0"/>
              <a:t>Это работа с информацией огромного объема и разнообразного состава, весьма часто обновляемой и находящейся в разных источниках в целях увеличения эффективности работы, создания новых продуктов и повышения конкурентоспособности</a:t>
            </a:r>
          </a:p>
          <a:p>
            <a:r>
              <a:rPr lang="ru-RU" sz="3200" dirty="0"/>
              <a:t>Биг дата как наука открывает возможность обнаружения закономерностей в больших массивах данных, которые были бы недоступны без крупномасштабных и широко распространенных вычислений</a:t>
            </a:r>
          </a:p>
          <a:p>
            <a:r>
              <a:rPr lang="ru-RU" sz="3200" dirty="0">
                <a:solidFill>
                  <a:srgbClr val="0070C0"/>
                </a:solidFill>
              </a:rPr>
              <a:t>Четвертая парадигма в науке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304" y="-53398"/>
            <a:ext cx="2968847" cy="140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53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 парадигма в науке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459" y="2011680"/>
            <a:ext cx="10291540" cy="4846320"/>
          </a:xfrm>
        </p:spPr>
        <p:txBody>
          <a:bodyPr>
            <a:normAutofit/>
          </a:bodyPr>
          <a:lstStyle/>
          <a:p>
            <a:r>
              <a:rPr lang="ru-RU" dirty="0"/>
              <a:t>Согласно </a:t>
            </a:r>
            <a:r>
              <a:rPr lang="ru-RU" sz="2800" b="1" dirty="0">
                <a:solidFill>
                  <a:srgbClr val="FFFF00"/>
                </a:solidFill>
              </a:rPr>
              <a:t>4 парадигме </a:t>
            </a:r>
            <a:r>
              <a:rPr lang="ru-RU" dirty="0"/>
              <a:t>- данные собираются приборами или производятся на основе </a:t>
            </a:r>
            <a:r>
              <a:rPr lang="ru-RU" sz="2400" b="1" dirty="0">
                <a:solidFill>
                  <a:srgbClr val="FFFF00"/>
                </a:solidFill>
              </a:rPr>
              <a:t>моделирования</a:t>
            </a:r>
            <a:r>
              <a:rPr lang="ru-RU" dirty="0"/>
              <a:t>, обрабатываются программным обеспечением, хранятся в компьютере, и только на последних этапах процесса они достигают ученого для анализа с использованием методов управления данными и статистических подходов </a:t>
            </a:r>
          </a:p>
          <a:p>
            <a:endParaRPr lang="ru-RU" dirty="0"/>
          </a:p>
          <a:p>
            <a:r>
              <a:rPr lang="ru-RU" dirty="0"/>
              <a:t>Четвертая парадигма в науке = добавлении к </a:t>
            </a:r>
            <a:r>
              <a:rPr lang="ru-RU" dirty="0">
                <a:solidFill>
                  <a:srgbClr val="0070C0"/>
                </a:solidFill>
              </a:rPr>
              <a:t>эмпирическим, теоретическим и вычислительным методам познания</a:t>
            </a:r>
            <a:r>
              <a:rPr lang="ru-RU" dirty="0"/>
              <a:t> нового метода – </a:t>
            </a:r>
            <a:r>
              <a:rPr lang="ru-RU" dirty="0">
                <a:solidFill>
                  <a:srgbClr val="0070C0"/>
                </a:solidFill>
              </a:rPr>
              <a:t>поиска закономерностей в больших массивах данных </a:t>
            </a:r>
            <a:r>
              <a:rPr lang="ru-RU" dirty="0"/>
              <a:t>(например, порядка ~ 1015 байт). </a:t>
            </a:r>
          </a:p>
          <a:p>
            <a:r>
              <a:rPr lang="ru-RU" dirty="0"/>
              <a:t>Причем первичный анализ, запрос, поиск и сбор этих данных производит компьютер или </a:t>
            </a:r>
            <a:r>
              <a:rPr lang="ru-RU" dirty="0">
                <a:solidFill>
                  <a:srgbClr val="0070C0"/>
                </a:solidFill>
              </a:rPr>
              <a:t>программное обеспечение самостоятельно автоматически, выдавая данные человеку для анализа</a:t>
            </a:r>
            <a:r>
              <a:rPr lang="ru-RU" dirty="0"/>
              <a:t> лишь на последнем этапе</a:t>
            </a:r>
          </a:p>
        </p:txBody>
      </p:sp>
    </p:spTree>
    <p:extLst>
      <p:ext uri="{BB962C8B-B14F-4D97-AF65-F5344CB8AC3E}">
        <p14:creationId xmlns:p14="http://schemas.microsoft.com/office/powerpoint/2010/main" val="682509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Уровни взаимодействия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203325" y="2011363"/>
          <a:ext cx="9783763" cy="4675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7706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Макроуровень и </a:t>
            </a:r>
            <a:r>
              <a:rPr lang="ru-RU" dirty="0" err="1"/>
              <a:t>мезоуровень</a:t>
            </a:r>
            <a:r>
              <a:rPr lang="ru-RU" dirty="0"/>
              <a:t> связан с аналитикой </a:t>
            </a:r>
            <a:r>
              <a:rPr lang="ru-RU" dirty="0" err="1"/>
              <a:t>биг</a:t>
            </a:r>
            <a:r>
              <a:rPr lang="ru-RU" dirty="0"/>
              <a:t> дата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823" y="1792936"/>
            <a:ext cx="10330176" cy="496847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Инфраструктура для обучения </a:t>
            </a:r>
            <a:r>
              <a:rPr lang="ru-RU" dirty="0"/>
              <a:t>– это совокупность ресурсов и механизмов – общественных, институциональных, технических, которые разработаны и/или предназначены для поддержки учебной практики (</a:t>
            </a:r>
            <a:r>
              <a:rPr lang="ru-RU" dirty="0" err="1"/>
              <a:t>Гурибье</a:t>
            </a:r>
            <a:r>
              <a:rPr lang="ru-RU" dirty="0"/>
              <a:t> и </a:t>
            </a:r>
            <a:r>
              <a:rPr lang="ru-RU" dirty="0" err="1"/>
              <a:t>Линдрем</a:t>
            </a:r>
            <a:r>
              <a:rPr lang="ru-RU" dirty="0"/>
              <a:t> 2009).</a:t>
            </a:r>
          </a:p>
          <a:p>
            <a:endParaRPr lang="ru-RU" dirty="0"/>
          </a:p>
          <a:p>
            <a:r>
              <a:rPr lang="ru-RU" dirty="0"/>
              <a:t>Аналитика в психологии как измерение, сбор, анализ и представление данных о личности и их ус­ловиях с целью понимания и оптимизации взаимодействия и среды, в которой она происходит. </a:t>
            </a:r>
          </a:p>
          <a:p>
            <a:endParaRPr lang="ru-RU" dirty="0"/>
          </a:p>
          <a:p>
            <a:r>
              <a:rPr lang="ru-RU" dirty="0"/>
              <a:t>Анализ макро- и </a:t>
            </a:r>
            <a:r>
              <a:rPr lang="ru-RU" dirty="0" err="1"/>
              <a:t>мезоуровня</a:t>
            </a:r>
            <a:r>
              <a:rPr lang="ru-RU" dirty="0"/>
              <a:t> важен для стратегического развития группы организации, государства…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970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Университет </a:t>
            </a:r>
            <a:r>
              <a:rPr lang="ru-RU" b="1" dirty="0" err="1"/>
              <a:t>Ноттингем</a:t>
            </a:r>
            <a:r>
              <a:rPr lang="ru-RU" b="1" dirty="0"/>
              <a:t> </a:t>
            </a:r>
            <a:r>
              <a:rPr lang="ru-RU" b="1" dirty="0" err="1"/>
              <a:t>Трент</a:t>
            </a:r>
            <a:br>
              <a:rPr lang="ru-RU" sz="3100" cap="none" dirty="0"/>
            </a:br>
            <a:r>
              <a:rPr lang="ru-RU" sz="3100" cap="none" dirty="0"/>
              <a:t>Дескриптивной аналитики студенческих результатов в виде панели мониторинга, которая показывала данные о вовлеченности студентов в учебный процесс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показатели вовлеченности каждого учащегося в сравнении с его </a:t>
            </a:r>
            <a:r>
              <a:rPr lang="ru-RU" dirty="0" err="1"/>
              <a:t>одногруппниками</a:t>
            </a:r>
            <a:r>
              <a:rPr lang="ru-RU" dirty="0"/>
              <a:t>: </a:t>
            </a:r>
          </a:p>
          <a:p>
            <a:r>
              <a:rPr lang="ru-RU" dirty="0"/>
              <a:t>частота работы с библиотекой, </a:t>
            </a:r>
          </a:p>
          <a:p>
            <a:r>
              <a:rPr lang="ru-RU" dirty="0"/>
              <a:t>сведения об изучаемых курсах, </a:t>
            </a:r>
          </a:p>
          <a:p>
            <a:r>
              <a:rPr lang="ru-RU" dirty="0"/>
              <a:t>посещаемость и прочие учебные показатели</a:t>
            </a:r>
          </a:p>
          <a:p>
            <a:endParaRPr lang="ru-RU" dirty="0"/>
          </a:p>
          <a:p>
            <a:r>
              <a:rPr lang="en-US" dirty="0">
                <a:hlinkClick r:id="rId2"/>
              </a:rPr>
              <a:t>https://www.bigdataschool.ru/blog/big-data-analytics-education-cases.html</a:t>
            </a:r>
            <a:endParaRPr lang="ru-RU" dirty="0"/>
          </a:p>
          <a:p>
            <a:r>
              <a:rPr lang="ru-RU" dirty="0"/>
              <a:t>Другой вариант:</a:t>
            </a:r>
          </a:p>
          <a:p>
            <a:r>
              <a:rPr lang="ru-RU" dirty="0"/>
              <a:t>академической истории студентов, </a:t>
            </a:r>
          </a:p>
          <a:p>
            <a:r>
              <a:rPr lang="ru-RU" dirty="0"/>
              <a:t>их активности в цифровой учебной среде и </a:t>
            </a:r>
          </a:p>
          <a:p>
            <a:r>
              <a:rPr lang="ru-RU" dirty="0"/>
              <a:t>демографические данные</a:t>
            </a:r>
          </a:p>
        </p:txBody>
      </p:sp>
    </p:spTree>
    <p:extLst>
      <p:ext uri="{BB962C8B-B14F-4D97-AF65-F5344CB8AC3E}">
        <p14:creationId xmlns:p14="http://schemas.microsoft.com/office/powerpoint/2010/main" val="1862154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Направления Биг дата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Оперирование большими данными (</a:t>
            </a:r>
            <a:r>
              <a:rPr lang="ru-RU" dirty="0" err="1"/>
              <a:t>Big</a:t>
            </a:r>
            <a:r>
              <a:rPr lang="ru-RU" dirty="0"/>
              <a:t> </a:t>
            </a:r>
            <a:r>
              <a:rPr lang="ru-RU" dirty="0" err="1"/>
              <a:t>Data</a:t>
            </a:r>
            <a:r>
              <a:rPr lang="ru-RU" dirty="0"/>
              <a:t>) в образовании - это технология аналитики образовательной системы, включающей измерение, сбор, анализ и представление структурированных и неструктурированных данных огромных объемов об обучающихся и образовательной среде с целью понимания особенностей функционирования и развития образовательной системы.</a:t>
            </a:r>
          </a:p>
          <a:p>
            <a:pPr fontAlgn="t"/>
            <a:r>
              <a:rPr lang="ru-RU" dirty="0"/>
              <a:t>На основе анализа множества подходов и моделей в своих выступлениях И. Д. Фрумин выделяет </a:t>
            </a:r>
            <a:r>
              <a:rPr lang="ru-RU" b="1" dirty="0">
                <a:solidFill>
                  <a:schemeClr val="accent1"/>
                </a:solidFill>
              </a:rPr>
              <a:t>три крупных направления </a:t>
            </a:r>
            <a:r>
              <a:rPr lang="ru-RU" b="1" dirty="0" err="1">
                <a:solidFill>
                  <a:schemeClr val="accent1"/>
                </a:solidFill>
              </a:rPr>
              <a:t>Big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ru-RU" b="1" dirty="0" err="1">
                <a:solidFill>
                  <a:schemeClr val="accent1"/>
                </a:solidFill>
              </a:rPr>
              <a:t>Data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ru-RU" dirty="0"/>
              <a:t>[3]:</a:t>
            </a:r>
          </a:p>
          <a:p>
            <a:pPr fontAlgn="t"/>
            <a:r>
              <a:rPr lang="ru-RU" dirty="0"/>
              <a:t>1) связанные с мышлением (прежде всего критическим и креативным мышлением);</a:t>
            </a:r>
          </a:p>
          <a:p>
            <a:pPr fontAlgn="t"/>
            <a:r>
              <a:rPr lang="ru-RU" dirty="0"/>
              <a:t>2) связанные со взаимодействием с другими (коммуникация и </a:t>
            </a:r>
            <a:r>
              <a:rPr lang="ru-RU" dirty="0" err="1"/>
              <a:t>коллаборация</a:t>
            </a:r>
            <a:r>
              <a:rPr lang="ru-RU" dirty="0"/>
              <a:t>);</a:t>
            </a:r>
          </a:p>
          <a:p>
            <a:pPr fontAlgn="t"/>
            <a:r>
              <a:rPr lang="ru-RU" dirty="0"/>
              <a:t>3) связанные со взаимодействием с самим собой (саморегулирование, </a:t>
            </a:r>
            <a:r>
              <a:rPr lang="ru-RU" dirty="0" err="1"/>
              <a:t>рефлексивность</a:t>
            </a:r>
            <a:r>
              <a:rPr lang="ru-RU" dirty="0"/>
              <a:t> и самоорганизация).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589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Механизм работы Биг Дата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</p:nvPr>
        </p:nvGraphicFramePr>
        <p:xfrm>
          <a:off x="609600" y="1219200"/>
          <a:ext cx="109728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39616" y="5445224"/>
            <a:ext cx="3079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/>
              <a:t>Простая аналитика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736459" y="1884029"/>
            <a:ext cx="1488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/>
              <a:t>Биг Дата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89200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756320"/>
          </a:xfrm>
        </p:spPr>
        <p:txBody>
          <a:bodyPr>
            <a:normAutofit fontScale="90000"/>
          </a:bodyPr>
          <a:lstStyle/>
          <a:p>
            <a:r>
              <a:rPr lang="ru-RU" dirty="0"/>
              <a:t>5</a:t>
            </a:r>
            <a:r>
              <a:rPr lang="en-US" dirty="0"/>
              <a:t>V				</a:t>
            </a:r>
            <a:r>
              <a:rPr lang="kk-KZ" dirty="0"/>
              <a:t>Информация из презентаций интернета</a:t>
            </a:r>
            <a:endParaRPr lang="ru-RU" dirty="0"/>
          </a:p>
        </p:txBody>
      </p:sp>
      <p:pic>
        <p:nvPicPr>
          <p:cNvPr id="1026" name="Picture 2" descr="Большие данные (Big Dat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24744"/>
            <a:ext cx="9721080" cy="465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5400" y="56576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https://www.tadviser.ru/index.php/%D0%A1%D1%82%D0%B0%D1%82%D1%8C%D1%8F:%D0%91%D0%BE%D0%BB%D1%8C%D1%88%D0%B8%D0%B5_%D0%B4%D0%B0%D0%BD%D0%BD%D1%8B%D0%B5_(Big_Data)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016916" y="6480504"/>
            <a:ext cx="1088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/>
              <a:t>ценность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25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Вопросы лекции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k-KZ" dirty="0"/>
              <a:t>Регрессионный анализ</a:t>
            </a:r>
          </a:p>
          <a:p>
            <a:r>
              <a:rPr lang="kk-KZ" dirty="0"/>
              <a:t>Критерий Фишера </a:t>
            </a:r>
            <a:r>
              <a:rPr lang="ru-RU" dirty="0"/>
              <a:t>(</a:t>
            </a:r>
            <a:r>
              <a:rPr lang="ru-RU"/>
              <a:t>дисперсионный анализ)</a:t>
            </a:r>
          </a:p>
        </p:txBody>
      </p:sp>
    </p:spTree>
    <p:extLst>
      <p:ext uri="{BB962C8B-B14F-4D97-AF65-F5344CB8AC3E}">
        <p14:creationId xmlns:p14="http://schemas.microsoft.com/office/powerpoint/2010/main" val="2090630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41" y="293320"/>
            <a:ext cx="11655379" cy="1499616"/>
          </a:xfrm>
        </p:spPr>
        <p:txBody>
          <a:bodyPr>
            <a:normAutofit fontScale="90000"/>
          </a:bodyPr>
          <a:lstStyle/>
          <a:p>
            <a:r>
              <a:rPr lang="ru-RU" sz="4900" cap="none" dirty="0" err="1"/>
              <a:t>Утёмов</a:t>
            </a:r>
            <a:r>
              <a:rPr lang="ru-RU" sz="4900" cap="none" dirty="0"/>
              <a:t> В. В., Горев П. М. Развитие образовательных систем на основе технологии </a:t>
            </a:r>
            <a:r>
              <a:rPr lang="ru-RU" sz="4900" cap="none" dirty="0" err="1"/>
              <a:t>big</a:t>
            </a:r>
            <a:r>
              <a:rPr lang="ru-RU" sz="4900" cap="none" dirty="0"/>
              <a:t> </a:t>
            </a:r>
            <a:r>
              <a:rPr lang="ru-RU" sz="4900" cap="none" dirty="0" err="1"/>
              <a:t>data</a:t>
            </a:r>
            <a:r>
              <a:rPr lang="ru-RU" sz="4900" cap="none" dirty="0"/>
              <a:t> //Концепт. – 2018. – №. 6.</a:t>
            </a:r>
            <a:br>
              <a:rPr lang="ru-RU" cap="none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92936"/>
            <a:ext cx="11693235" cy="5065064"/>
          </a:xfrm>
        </p:spPr>
        <p:txBody>
          <a:bodyPr>
            <a:normAutofit fontScale="62500" lnSpcReduction="20000"/>
          </a:bodyPr>
          <a:lstStyle/>
          <a:p>
            <a:pPr fontAlgn="t"/>
            <a:r>
              <a:rPr lang="ru-RU" dirty="0"/>
              <a:t>Характеристики </a:t>
            </a:r>
            <a:r>
              <a:rPr lang="ru-RU" dirty="0" err="1"/>
              <a:t>Big</a:t>
            </a:r>
            <a:r>
              <a:rPr lang="ru-RU" dirty="0"/>
              <a:t> </a:t>
            </a:r>
            <a:r>
              <a:rPr lang="ru-RU" dirty="0" err="1"/>
              <a:t>Data</a:t>
            </a:r>
            <a:r>
              <a:rPr lang="ru-RU" dirty="0"/>
              <a:t> могут быть описаны по правилу «5V»:</a:t>
            </a:r>
          </a:p>
          <a:p>
            <a:pPr fontAlgn="t"/>
            <a:r>
              <a:rPr lang="ru-RU" sz="2900" b="1" dirty="0">
                <a:solidFill>
                  <a:schemeClr val="accent1"/>
                </a:solidFill>
              </a:rPr>
              <a:t>- 1V (</a:t>
            </a:r>
            <a:r>
              <a:rPr lang="ru-RU" sz="2900" b="1" dirty="0" err="1">
                <a:solidFill>
                  <a:schemeClr val="accent1"/>
                </a:solidFill>
              </a:rPr>
              <a:t>volume</a:t>
            </a:r>
            <a:r>
              <a:rPr lang="ru-RU" sz="2900" b="1" dirty="0">
                <a:solidFill>
                  <a:schemeClr val="accent1"/>
                </a:solidFill>
              </a:rPr>
              <a:t>): </a:t>
            </a:r>
            <a:r>
              <a:rPr lang="ru-RU" dirty="0"/>
              <a:t>объем физических данных значительный; например, более 95% данных о родителях учащихся конкретной школы содержатся в единой базе.</a:t>
            </a:r>
          </a:p>
          <a:p>
            <a:pPr fontAlgn="t"/>
            <a:r>
              <a:rPr lang="ru-RU" sz="2900" b="1" dirty="0">
                <a:solidFill>
                  <a:schemeClr val="accent1"/>
                </a:solidFill>
              </a:rPr>
              <a:t>- 2V (</a:t>
            </a:r>
            <a:r>
              <a:rPr lang="ru-RU" sz="2900" b="1" dirty="0" err="1">
                <a:solidFill>
                  <a:schemeClr val="accent1"/>
                </a:solidFill>
              </a:rPr>
              <a:t>velocity</a:t>
            </a:r>
            <a:r>
              <a:rPr lang="ru-RU" sz="2900" b="1" dirty="0">
                <a:solidFill>
                  <a:schemeClr val="accent1"/>
                </a:solidFill>
              </a:rPr>
              <a:t>): </a:t>
            </a:r>
            <a:r>
              <a:rPr lang="ru-RU" dirty="0"/>
              <a:t>скорость сбора данных и скорость обработки результатов сравнительно высокая; например, данные об оценках за урок вносятся не позднее окончания дня их получения; учитель после внесения данных почти сразу может познакомиться с аналитикой успеваемости.</a:t>
            </a:r>
          </a:p>
          <a:p>
            <a:pPr fontAlgn="t"/>
            <a:r>
              <a:rPr lang="ru-RU" sz="2900" dirty="0">
                <a:solidFill>
                  <a:schemeClr val="accent1"/>
                </a:solidFill>
              </a:rPr>
              <a:t>- 3V (</a:t>
            </a:r>
            <a:r>
              <a:rPr lang="ru-RU" sz="2900" dirty="0" err="1">
                <a:solidFill>
                  <a:schemeClr val="accent1"/>
                </a:solidFill>
              </a:rPr>
              <a:t>variety</a:t>
            </a:r>
            <a:r>
              <a:rPr lang="ru-RU" sz="2900" dirty="0">
                <a:solidFill>
                  <a:schemeClr val="accent1"/>
                </a:solidFill>
              </a:rPr>
              <a:t>): </a:t>
            </a:r>
            <a:r>
              <a:rPr lang="ru-RU" dirty="0"/>
              <a:t>вариативность алгоритмов обработки различных типов собранных результатов; например, результаты выполнения домашних заданий по ученикам школы могут быть представлены в разрезе параллели, пола, возраста, группы здоровья, полноты семьи и т. д.</a:t>
            </a:r>
          </a:p>
          <a:p>
            <a:pPr fontAlgn="t"/>
            <a:r>
              <a:rPr lang="ru-RU" dirty="0">
                <a:solidFill>
                  <a:schemeClr val="accent1"/>
                </a:solidFill>
              </a:rPr>
              <a:t>- </a:t>
            </a:r>
            <a:r>
              <a:rPr lang="ru-RU" sz="2600" b="1" dirty="0">
                <a:solidFill>
                  <a:schemeClr val="accent1"/>
                </a:solidFill>
              </a:rPr>
              <a:t>4V (</a:t>
            </a:r>
            <a:r>
              <a:rPr lang="ru-RU" sz="2600" b="1" dirty="0" err="1">
                <a:solidFill>
                  <a:schemeClr val="accent1"/>
                </a:solidFill>
              </a:rPr>
              <a:t>veracity</a:t>
            </a:r>
            <a:r>
              <a:rPr lang="ru-RU" sz="2600" b="1" dirty="0">
                <a:solidFill>
                  <a:schemeClr val="accent1"/>
                </a:solidFill>
              </a:rPr>
              <a:t>): </a:t>
            </a:r>
            <a:r>
              <a:rPr lang="ru-RU" dirty="0"/>
              <a:t>высокая достоверность собранных данных, позволяющая формулировать репрезентативные результаты; например, после проведения национального исследования качества образования (НИКО) по математике в 2015 году можно сделать вывод, что пятиклассники имеют значительно выше оценки, чем семиклассники (рис. 1).</a:t>
            </a:r>
          </a:p>
          <a:p>
            <a:pPr fontAlgn="t"/>
            <a:r>
              <a:rPr lang="ru-RU" sz="2900" b="1" dirty="0">
                <a:solidFill>
                  <a:schemeClr val="accent1"/>
                </a:solidFill>
              </a:rPr>
              <a:t>- 5V (</a:t>
            </a:r>
            <a:r>
              <a:rPr lang="ru-RU" sz="2900" b="1" dirty="0" err="1">
                <a:solidFill>
                  <a:schemeClr val="accent1"/>
                </a:solidFill>
              </a:rPr>
              <a:t>value</a:t>
            </a:r>
            <a:r>
              <a:rPr lang="ru-RU" sz="2900" b="1" dirty="0">
                <a:solidFill>
                  <a:schemeClr val="accent1"/>
                </a:solidFill>
              </a:rPr>
              <a:t>): </a:t>
            </a:r>
            <a:r>
              <a:rPr lang="ru-RU" dirty="0"/>
              <a:t>ценность накапливаемых данных должна быть заключена в возможности на их основе формулировать полезные разноаспектные зависимости системы образования; например, можно заметить, что при увеличении номера класса количество отличников и хорошистов по математике уменьшается, вместе с тем наблюдается равное изменение доли оценок при изменении класса, что может говорить о поэтапном усложнении школьного материала; с другой стороны, количество троечников в девятом классе достигает половины, что может говорить о наличии системных проблем с качеством методики преподавания математики в 9-м классе, в частности проблемы завышения уровня требований к математической подготовке обучающихся</a:t>
            </a:r>
          </a:p>
          <a:p>
            <a:pPr fontAlgn="t"/>
            <a:endParaRPr lang="ru-RU" dirty="0"/>
          </a:p>
          <a:p>
            <a:pPr fontAlgn="t"/>
            <a:r>
              <a:rPr lang="en-US" dirty="0"/>
              <a:t>https://cyberleninka.ru/article/n/razvitie-obrazovatelnyh-sistem-na-osnove-tehnologii-big-data#:~:text=%D0%9E%D0%BF%D0%B5%D1%80%D0%B8%D1%80%D0%BE%D0%B2%D0%B0%D0%BD%D0%B8%D0%B5%20%D0%B1%D0%BE%D0%BB%D1%8C%D1%88%D0%B8%D0%BC%D0%B8%20%D0%B4%D0%B0%D0%BD%D0%BD%D1%8B%D0%BC%D0%B8%20(Big%20Data,%D0%BF%D0%BE%D0%BD%D0%B8%D0%BC%D0%B0%D0%BD%D0%B8%D1%8F%20%D0%BE%D1%81%D0%BE%D0%B1%D0%B5%D0%BD%D0%BD%D0%BE%D1%81%D1%82%D0%B5%D0%B9%20%D1%84%D1%83%D0%BD%D0%BA%D1%86%D0%B8%D0%BE%D0%BD%D0%B8%D1%80%D0%BE%D0%B2%D0%B0%D0%BD%D0%B8%D1%8F%20%D0%B8%20%D1%80%D0%B0%D0%B7%D0%B2%D0%B8%D1%82%D0%B8%D1%8F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259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https://nextel.cloud/marketing/faq-big-data-da-chto-eto-vso-taki-takoye/</a:t>
            </a:r>
            <a:endParaRPr lang="ru-RU" dirty="0"/>
          </a:p>
        </p:txBody>
      </p:sp>
      <p:pic>
        <p:nvPicPr>
          <p:cNvPr id="5122" name="Picture 2" descr="[FAQ] Big Data: да что это всё-таки такое?!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2292350"/>
            <a:ext cx="100012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8166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10619626" cy="1508760"/>
          </a:xfrm>
        </p:spPr>
        <p:txBody>
          <a:bodyPr>
            <a:normAutofit fontScale="90000"/>
          </a:bodyPr>
          <a:lstStyle/>
          <a:p>
            <a:r>
              <a:rPr lang="ru-RU" cap="none" dirty="0"/>
              <a:t>Психологические исследования в области больших данных (</a:t>
            </a:r>
            <a:r>
              <a:rPr lang="en-US" cap="none" dirty="0"/>
              <a:t>H</a:t>
            </a:r>
            <a:r>
              <a:rPr lang="ru-RU" cap="none" dirty="0" err="1"/>
              <a:t>arlow</a:t>
            </a:r>
            <a:r>
              <a:rPr lang="ru-RU" cap="none" dirty="0"/>
              <a:t>, 2019):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846320"/>
          </a:xfrm>
        </p:spPr>
        <p:txBody>
          <a:bodyPr>
            <a:normAutofit/>
          </a:bodyPr>
          <a:lstStyle/>
          <a:p>
            <a:r>
              <a:rPr lang="ru-RU" dirty="0"/>
              <a:t>(а) </a:t>
            </a:r>
            <a:r>
              <a:rPr lang="ru-RU" b="1" dirty="0">
                <a:solidFill>
                  <a:srgbClr val="0070C0"/>
                </a:solidFill>
              </a:rPr>
              <a:t>Преимущества сотрудничества между дисциплинами</a:t>
            </a:r>
            <a:r>
              <a:rPr lang="ru-RU" dirty="0"/>
              <a:t>, такими как социальные науки, прикладная статистика и информатика. Это помогает обосновать исследования больших данных на основе здравой теории и практики, а также обеспечить эффективный поиск и анализ данных.</a:t>
            </a:r>
          </a:p>
          <a:p>
            <a:r>
              <a:rPr lang="ru-RU" dirty="0"/>
              <a:t> (б) </a:t>
            </a:r>
            <a:r>
              <a:rPr lang="ru-RU" sz="2400" b="1" dirty="0">
                <a:solidFill>
                  <a:srgbClr val="0070C0"/>
                </a:solidFill>
              </a:rPr>
              <a:t>Доступность больших наборов данных </a:t>
            </a:r>
            <a:r>
              <a:rPr lang="ru-RU" dirty="0"/>
              <a:t>на </a:t>
            </a:r>
            <a:r>
              <a:rPr lang="en-US" dirty="0"/>
              <a:t>Facebook</a:t>
            </a:r>
            <a:r>
              <a:rPr lang="ru-RU" dirty="0"/>
              <a:t>, </a:t>
            </a:r>
            <a:r>
              <a:rPr lang="en-US" dirty="0"/>
              <a:t>Twitter</a:t>
            </a:r>
            <a:r>
              <a:rPr lang="ru-RU" dirty="0"/>
              <a:t> и других сайтах социальных сетей, которые предоставляют </a:t>
            </a:r>
            <a:r>
              <a:rPr lang="ru-RU" sz="2400" b="1" dirty="0">
                <a:solidFill>
                  <a:srgbClr val="0070C0"/>
                </a:solidFill>
              </a:rPr>
              <a:t>психологическое окно для изучения взглядов и поведения широкого спектра населения</a:t>
            </a:r>
            <a:r>
              <a:rPr lang="ru-RU" dirty="0"/>
              <a:t>. </a:t>
            </a:r>
          </a:p>
          <a:p>
            <a:r>
              <a:rPr lang="ru-RU" dirty="0"/>
              <a:t>(</a:t>
            </a:r>
            <a:r>
              <a:rPr lang="en-US" dirty="0"/>
              <a:t>c</a:t>
            </a:r>
            <a:r>
              <a:rPr lang="ru-RU" dirty="0"/>
              <a:t>) Выявление, рассмотрение и учет </a:t>
            </a:r>
            <a:r>
              <a:rPr lang="ru-RU" sz="2400" b="1" dirty="0">
                <a:solidFill>
                  <a:srgbClr val="0070C0"/>
                </a:solidFill>
              </a:rPr>
              <a:t>этических соображений </a:t>
            </a:r>
            <a:r>
              <a:rPr lang="ru-RU" dirty="0"/>
              <a:t>при анализе больших наборов данных, полученных из государственных или частных источников. </a:t>
            </a:r>
          </a:p>
          <a:p>
            <a:r>
              <a:rPr lang="ru-RU" dirty="0"/>
              <a:t>(</a:t>
            </a:r>
            <a:r>
              <a:rPr lang="en-US" dirty="0"/>
              <a:t>d</a:t>
            </a:r>
            <a:r>
              <a:rPr lang="ru-RU" dirty="0"/>
              <a:t>) Неизбежная </a:t>
            </a:r>
            <a:r>
              <a:rPr lang="ru-RU" sz="2400" b="1" dirty="0">
                <a:solidFill>
                  <a:srgbClr val="0070C0"/>
                </a:solidFill>
              </a:rPr>
              <a:t>необходимость проверки прогнозных моделей </a:t>
            </a:r>
            <a:r>
              <a:rPr lang="ru-RU" dirty="0"/>
              <a:t>в больших данных путем применения модели, разработанной для одного набора данных, к отдельному набору данных или удерживаемой выборке</a:t>
            </a:r>
          </a:p>
        </p:txBody>
      </p:sp>
    </p:spTree>
    <p:extLst>
      <p:ext uri="{BB962C8B-B14F-4D97-AF65-F5344CB8AC3E}">
        <p14:creationId xmlns:p14="http://schemas.microsoft.com/office/powerpoint/2010/main" val="20799399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203325" y="129309"/>
          <a:ext cx="9783763" cy="6728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61420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2458770" y="2951594"/>
            <a:ext cx="6893788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https://www.tadviser.ru/index.php</a:t>
            </a:r>
            <a:br>
              <a:rPr lang="kk-KZ" dirty="0"/>
            </a:br>
            <a:r>
              <a:rPr lang="kk-KZ" dirty="0"/>
              <a:t>Поставщики Биг Дата</a:t>
            </a:r>
            <a:endParaRPr lang="ru-RU" dirty="0"/>
          </a:p>
        </p:txBody>
      </p:sp>
      <p:pic>
        <p:nvPicPr>
          <p:cNvPr id="3074" name="Picture 2" descr="https://www.tadviser.ru/images/thumb/b/ba/Big_data_Landscape_2016.jpg/840px-Big_data_Landscape_20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87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393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D73DE9-22C3-04BC-D487-D5945D70FF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40" t="10455" r="21676" b="4394"/>
          <a:stretch/>
        </p:blipFill>
        <p:spPr>
          <a:xfrm>
            <a:off x="1579418" y="430260"/>
            <a:ext cx="7651833" cy="63426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8B60B6-79F2-4969-2640-BFE61E38439C}"/>
              </a:ext>
            </a:extLst>
          </p:cNvPr>
          <p:cNvSpPr txBox="1"/>
          <p:nvPr/>
        </p:nvSpPr>
        <p:spPr>
          <a:xfrm>
            <a:off x="132483" y="0"/>
            <a:ext cx="11416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https://www.threads.net/@mattturck/post/C5bMdq3LlD7/the-machine-learning-ai-data-landscape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8772186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584042"/>
          </a:xfrm>
        </p:spPr>
        <p:txBody>
          <a:bodyPr>
            <a:normAutofit fontScale="90000"/>
          </a:bodyPr>
          <a:lstStyle/>
          <a:p>
            <a:pPr lvl="0"/>
            <a:r>
              <a:rPr lang="ru-RU" cap="none" dirty="0">
                <a:hlinkClick r:id="rId2"/>
              </a:rPr>
              <a:t>Тимофей </a:t>
            </a:r>
            <a:r>
              <a:rPr lang="ru-RU" cap="none" dirty="0" err="1">
                <a:hlinkClick r:id="rId2"/>
              </a:rPr>
              <a:t>Нестик</a:t>
            </a:r>
            <a:r>
              <a:rPr lang="ru-RU" cap="none" dirty="0"/>
              <a:t>; </a:t>
            </a:r>
            <a:r>
              <a:rPr lang="ru-RU" cap="none" dirty="0">
                <a:hlinkClick r:id="rId3"/>
              </a:rPr>
              <a:t>А. Журавлев</a:t>
            </a:r>
            <a:endParaRPr lang="ru-RU" cap="non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2919" y="1071418"/>
            <a:ext cx="9784080" cy="578658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B0F0"/>
                </a:solidFill>
              </a:rPr>
              <a:t>Используются </a:t>
            </a:r>
            <a:r>
              <a:rPr lang="ru-RU" dirty="0">
                <a:solidFill>
                  <a:srgbClr val="00B050"/>
                </a:solidFill>
              </a:rPr>
              <a:t>программы-</a:t>
            </a:r>
            <a:r>
              <a:rPr lang="ru-RU" dirty="0" err="1">
                <a:solidFill>
                  <a:srgbClr val="00B050"/>
                </a:solidFill>
              </a:rPr>
              <a:t>краулеры</a:t>
            </a:r>
            <a:r>
              <a:rPr lang="ru-RU" dirty="0">
                <a:solidFill>
                  <a:srgbClr val="00B0F0"/>
                </a:solidFill>
              </a:rPr>
              <a:t>, автоматически отыскивающие и скачивающие данные по заданным критериям, а при изучении социальных сетей – приложения, которые подключаются через интерфейс </a:t>
            </a:r>
            <a:r>
              <a:rPr lang="ru-RU" dirty="0" err="1">
                <a:solidFill>
                  <a:srgbClr val="00B0F0"/>
                </a:solidFill>
              </a:rPr>
              <a:t>Twitter</a:t>
            </a:r>
            <a:r>
              <a:rPr lang="ru-RU" dirty="0">
                <a:solidFill>
                  <a:srgbClr val="00B0F0"/>
                </a:solidFill>
              </a:rPr>
              <a:t>, </a:t>
            </a:r>
            <a:r>
              <a:rPr lang="ru-RU" dirty="0" err="1">
                <a:solidFill>
                  <a:srgbClr val="00B0F0"/>
                </a:solidFill>
              </a:rPr>
              <a:t>Facebook</a:t>
            </a:r>
            <a:r>
              <a:rPr lang="ru-RU" dirty="0">
                <a:solidFill>
                  <a:srgbClr val="00B0F0"/>
                </a:solidFill>
              </a:rPr>
              <a:t>, </a:t>
            </a:r>
            <a:r>
              <a:rPr lang="ru-RU" dirty="0" err="1">
                <a:solidFill>
                  <a:srgbClr val="00B0F0"/>
                </a:solidFill>
              </a:rPr>
              <a:t>ВКонтакте</a:t>
            </a:r>
            <a:r>
              <a:rPr lang="ru-RU" dirty="0">
                <a:solidFill>
                  <a:srgbClr val="00B0F0"/>
                </a:solidFill>
              </a:rPr>
              <a:t> и других сетей (API — </a:t>
            </a:r>
            <a:r>
              <a:rPr lang="ru-RU" dirty="0" err="1">
                <a:solidFill>
                  <a:srgbClr val="00B0F0"/>
                </a:solidFill>
              </a:rPr>
              <a:t>Application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Programming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Interface</a:t>
            </a:r>
            <a:r>
              <a:rPr lang="ru-RU" dirty="0">
                <a:solidFill>
                  <a:srgbClr val="00B0F0"/>
                </a:solidFill>
              </a:rPr>
              <a:t>), в том числе различные </a:t>
            </a:r>
            <a:r>
              <a:rPr lang="ru-RU" dirty="0">
                <a:solidFill>
                  <a:srgbClr val="00B050"/>
                </a:solidFill>
              </a:rPr>
              <a:t>автоматизированные опросы, предоставляющие мгновенную обратную связь респондентам</a:t>
            </a:r>
          </a:p>
          <a:p>
            <a:endParaRPr lang="ru-RU" dirty="0"/>
          </a:p>
          <a:p>
            <a:r>
              <a:rPr lang="ru-RU" dirty="0"/>
              <a:t>Статистические пакеты R и </a:t>
            </a:r>
            <a:r>
              <a:rPr lang="ru-RU" dirty="0" err="1"/>
              <a:t>Python</a:t>
            </a:r>
            <a:endParaRPr lang="ru-RU" dirty="0"/>
          </a:p>
          <a:p>
            <a:endParaRPr lang="ru-RU" dirty="0"/>
          </a:p>
          <a:p>
            <a:r>
              <a:rPr lang="ru-RU" dirty="0"/>
              <a:t>Для определения эмоциональной окрашенности текстов и выделения лингвистических маркеров психологических характеристик используются специальные программы, например, </a:t>
            </a:r>
            <a:r>
              <a:rPr lang="ru-RU" dirty="0" err="1"/>
              <a:t>Linguistic</a:t>
            </a:r>
            <a:r>
              <a:rPr lang="ru-RU" dirty="0"/>
              <a:t> </a:t>
            </a:r>
            <a:r>
              <a:rPr lang="ru-RU" dirty="0" err="1"/>
              <a:t>Inquiry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Word</a:t>
            </a:r>
            <a:r>
              <a:rPr lang="ru-RU" dirty="0"/>
              <a:t> </a:t>
            </a:r>
            <a:r>
              <a:rPr lang="ru-RU" dirty="0" err="1"/>
              <a:t>Count</a:t>
            </a:r>
            <a:r>
              <a:rPr lang="ru-RU" dirty="0"/>
              <a:t>, или </a:t>
            </a:r>
            <a:r>
              <a:rPr lang="ru-RU" dirty="0" err="1"/>
              <a:t>Text</a:t>
            </a:r>
            <a:r>
              <a:rPr lang="ru-RU" dirty="0"/>
              <a:t> </a:t>
            </a:r>
            <a:r>
              <a:rPr lang="ru-RU" dirty="0" err="1"/>
              <a:t>Analysis</a:t>
            </a:r>
            <a:r>
              <a:rPr lang="ru-RU" dirty="0"/>
              <a:t>, </a:t>
            </a:r>
            <a:r>
              <a:rPr lang="ru-RU" dirty="0" err="1"/>
              <a:t>Crawling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Interpretation</a:t>
            </a:r>
            <a:r>
              <a:rPr lang="ru-RU" dirty="0"/>
              <a:t> </a:t>
            </a:r>
            <a:r>
              <a:rPr lang="ru-RU" dirty="0" err="1"/>
              <a:t>Tool</a:t>
            </a:r>
            <a:r>
              <a:rPr lang="ru-RU" dirty="0"/>
              <a:t>, а также другие психолингвистические анализаторы </a:t>
            </a:r>
          </a:p>
          <a:p>
            <a:r>
              <a:rPr lang="ru-RU" dirty="0"/>
              <a:t>Меняется относительная доступность для изучения четырех типов данных, выделенных Р. </a:t>
            </a:r>
            <a:r>
              <a:rPr lang="ru-RU" dirty="0" err="1"/>
              <a:t>Кеттелом</a:t>
            </a:r>
            <a:r>
              <a:rPr lang="ru-RU" dirty="0"/>
              <a:t>: </a:t>
            </a:r>
          </a:p>
          <a:p>
            <a:r>
              <a:rPr lang="ru-RU" dirty="0"/>
              <a:t>L-данных (объективных фактов о жизни и поведении) и </a:t>
            </a:r>
          </a:p>
          <a:p>
            <a:r>
              <a:rPr lang="ru-RU" dirty="0"/>
              <a:t>T-данных (результаты тестов) становится гораздо больше, чем Q-данных (опросников, основанных на самоотчетах респондентов) и O-данных (оценок человека другими знающими его людьми)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364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/>
              <a:t>Психология и биг дата</a:t>
            </a:r>
            <a:br>
              <a:rPr lang="kk-KZ" dirty="0"/>
            </a:br>
            <a:r>
              <a:rPr lang="kk-KZ" dirty="0"/>
              <a:t>Хординг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2009103"/>
            <a:ext cx="10972800" cy="4726547"/>
          </a:xfrm>
        </p:spPr>
        <p:txBody>
          <a:bodyPr>
            <a:normAutofit/>
          </a:bodyPr>
          <a:lstStyle/>
          <a:p>
            <a:r>
              <a:rPr lang="ru-RU" dirty="0"/>
              <a:t>применительно к человеку - патологическое накопительство, </a:t>
            </a:r>
            <a:r>
              <a:rPr lang="ru-RU" dirty="0" err="1"/>
              <a:t>силлогомания</a:t>
            </a:r>
            <a:r>
              <a:rPr lang="ru-RU" dirty="0"/>
              <a:t> или образно "синдромом Плюшкина".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По-английски порочная страсть собирать все подряд называют </a:t>
            </a:r>
            <a:r>
              <a:rPr lang="ru-RU" dirty="0" err="1"/>
              <a:t>хордингом</a:t>
            </a:r>
            <a:r>
              <a:rPr lang="ru-RU" dirty="0"/>
              <a:t> (от англ. </a:t>
            </a:r>
            <a:r>
              <a:rPr lang="ru-RU" dirty="0" err="1"/>
              <a:t>hoard</a:t>
            </a:r>
            <a:r>
              <a:rPr lang="ru-RU" dirty="0"/>
              <a:t> – «запас»). </a:t>
            </a:r>
          </a:p>
          <a:p>
            <a:r>
              <a:rPr lang="ru-RU" dirty="0"/>
              <a:t>По классификации ментальных заболеваний </a:t>
            </a:r>
            <a:r>
              <a:rPr lang="ru-RU" dirty="0" err="1"/>
              <a:t>хординг</a:t>
            </a:r>
            <a:r>
              <a:rPr lang="ru-RU" dirty="0"/>
              <a:t> причислен к психическим расстройствам. </a:t>
            </a:r>
          </a:p>
          <a:p>
            <a:r>
              <a:rPr lang="ru-RU" dirty="0"/>
              <a:t>В цифровую эпоху к традиционному вещественному </a:t>
            </a:r>
            <a:r>
              <a:rPr lang="ru-RU" dirty="0" err="1"/>
              <a:t>хордингу</a:t>
            </a:r>
            <a:r>
              <a:rPr lang="ru-RU" dirty="0"/>
              <a:t> добавляется цифровой (</a:t>
            </a:r>
            <a:r>
              <a:rPr lang="ru-RU" dirty="0" err="1"/>
              <a:t>Digital</a:t>
            </a:r>
            <a:r>
              <a:rPr lang="ru-RU" dirty="0"/>
              <a:t> </a:t>
            </a:r>
            <a:r>
              <a:rPr lang="ru-RU" dirty="0" err="1"/>
              <a:t>Hoarding</a:t>
            </a:r>
            <a:r>
              <a:rPr lang="ru-RU" dirty="0"/>
              <a:t>), им могут страдать как отдельные личности, так и целые предприятия и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965553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34" y="0"/>
            <a:ext cx="8229600" cy="857232"/>
          </a:xfrm>
        </p:spPr>
        <p:txBody>
          <a:bodyPr/>
          <a:lstStyle/>
          <a:p>
            <a:r>
              <a:rPr lang="ru-RU" dirty="0"/>
              <a:t>Регрессионный анализ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981200" y="1285860"/>
            <a:ext cx="8229600" cy="5572140"/>
          </a:xfrm>
        </p:spPr>
        <p:txBody>
          <a:bodyPr>
            <a:normAutofit/>
          </a:bodyPr>
          <a:lstStyle/>
          <a:p>
            <a:r>
              <a:rPr lang="ru-RU" dirty="0"/>
              <a:t>Регрессионный анализ – это зависимость одной переменной от другой </a:t>
            </a:r>
          </a:p>
          <a:p>
            <a:r>
              <a:rPr lang="ru-RU" dirty="0"/>
              <a:t>(для многомерной регрессии – одной переменной от других).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3000" dirty="0"/>
          </a:p>
          <a:p>
            <a:r>
              <a:rPr lang="ru-RU" sz="3000" b="1" dirty="0"/>
              <a:t>Регрессионный анализ </a:t>
            </a:r>
            <a:r>
              <a:rPr lang="ru-RU" sz="3000" dirty="0"/>
              <a:t>– определение аналитического выражения связи зависимой переменной (результативный признак, отклик) с независимыми признаками (факторные признаки, </a:t>
            </a:r>
            <a:r>
              <a:rPr lang="ru-RU" sz="3000" dirty="0" err="1"/>
              <a:t>предикаторы</a:t>
            </a:r>
            <a:r>
              <a:rPr lang="ru-RU" sz="3000" dirty="0"/>
              <a:t>).     </a:t>
            </a:r>
          </a:p>
          <a:p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095472" y="3929066"/>
            <a:ext cx="30003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2452662" y="2928934"/>
            <a:ext cx="6357982" cy="1369464"/>
            <a:chOff x="857224" y="3202544"/>
            <a:chExt cx="6357982" cy="136946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643306" y="3202544"/>
              <a:ext cx="2000264" cy="12858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57224" y="3202544"/>
              <a:ext cx="2213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Фактор или факторы</a:t>
              </a: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5643570" y="3845486"/>
              <a:ext cx="15716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857884" y="3416858"/>
              <a:ext cx="8514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отклик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14414" y="4202676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х или х1, х2, х3…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57884" y="420267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0687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596" y="1357298"/>
            <a:ext cx="8229600" cy="1143000"/>
          </a:xfrm>
        </p:spPr>
        <p:txBody>
          <a:bodyPr/>
          <a:lstStyle/>
          <a:p>
            <a:pPr algn="ctr"/>
            <a:r>
              <a:rPr lang="ru-RU" dirty="0"/>
              <a:t>Позволяет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952596" y="2928935"/>
            <a:ext cx="8229600" cy="2840039"/>
          </a:xfrm>
        </p:spPr>
        <p:txBody>
          <a:bodyPr>
            <a:normAutofit/>
          </a:bodyPr>
          <a:lstStyle/>
          <a:p>
            <a:r>
              <a:rPr lang="ru-RU" dirty="0"/>
              <a:t>А) определить тип модели (аналитической формы связи)</a:t>
            </a:r>
          </a:p>
          <a:p>
            <a:r>
              <a:rPr lang="ru-RU" dirty="0"/>
              <a:t>Б) установить степень влияния независимых переменных на зависимую</a:t>
            </a:r>
          </a:p>
          <a:p>
            <a:r>
              <a:rPr lang="ru-RU" dirty="0"/>
              <a:t>В) определить расчетные значения регрессии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95472" y="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Регрессионный анализ</a:t>
            </a:r>
          </a:p>
        </p:txBody>
      </p:sp>
    </p:spTree>
    <p:extLst>
      <p:ext uri="{BB962C8B-B14F-4D97-AF65-F5344CB8AC3E}">
        <p14:creationId xmlns:p14="http://schemas.microsoft.com/office/powerpoint/2010/main" val="1687948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24128" y="618186"/>
            <a:ext cx="9720073" cy="5691174"/>
          </a:xfrm>
        </p:spPr>
        <p:txBody>
          <a:bodyPr>
            <a:normAutofit/>
          </a:bodyPr>
          <a:lstStyle/>
          <a:p>
            <a:r>
              <a:rPr lang="ru-RU" dirty="0"/>
              <a:t>Форма связи результативного признака </a:t>
            </a:r>
            <a:r>
              <a:rPr lang="en-US" dirty="0"/>
              <a:t>Y </a:t>
            </a:r>
            <a:r>
              <a:rPr lang="kk-KZ" dirty="0"/>
              <a:t>с факторами Х</a:t>
            </a:r>
            <a:r>
              <a:rPr lang="kk-KZ" baseline="-25000" dirty="0"/>
              <a:t>1</a:t>
            </a:r>
            <a:r>
              <a:rPr lang="kk-KZ" dirty="0"/>
              <a:t>, Х</a:t>
            </a:r>
            <a:r>
              <a:rPr lang="kk-KZ" baseline="-25000" dirty="0"/>
              <a:t>2</a:t>
            </a:r>
            <a:r>
              <a:rPr lang="kk-KZ" dirty="0"/>
              <a:t>,</a:t>
            </a:r>
            <a:r>
              <a:rPr lang="ru-RU" dirty="0"/>
              <a:t>…,</a:t>
            </a:r>
            <a:r>
              <a:rPr lang="kk-KZ" dirty="0"/>
              <a:t> Х</a:t>
            </a:r>
            <a:r>
              <a:rPr lang="en-US" baseline="-25000" dirty="0"/>
              <a:t>m</a:t>
            </a:r>
            <a:r>
              <a:rPr lang="kk-KZ" dirty="0"/>
              <a:t> </a:t>
            </a:r>
            <a:r>
              <a:rPr lang="ru-RU" dirty="0"/>
              <a:t>получила название </a:t>
            </a:r>
            <a:r>
              <a:rPr lang="ru-RU" b="1" i="1" dirty="0">
                <a:solidFill>
                  <a:srgbClr val="00B050"/>
                </a:solidFill>
              </a:rPr>
              <a:t>уравнение регрессии</a:t>
            </a:r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dirty="0"/>
              <a:t>Различают </a:t>
            </a:r>
            <a:r>
              <a:rPr lang="ru-RU" i="1" dirty="0"/>
              <a:t>линейную</a:t>
            </a:r>
            <a:r>
              <a:rPr lang="ru-RU" dirty="0"/>
              <a:t> и </a:t>
            </a:r>
            <a:r>
              <a:rPr lang="ru-RU" i="1" dirty="0"/>
              <a:t>нелинейную</a:t>
            </a:r>
            <a:r>
              <a:rPr lang="ru-RU" dirty="0"/>
              <a:t> регрессию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Предельно простым типом такой зависимости будет </a:t>
            </a:r>
            <a:r>
              <a:rPr lang="ru-RU" i="1" dirty="0"/>
              <a:t>линейная </a:t>
            </a:r>
            <a:r>
              <a:rPr lang="ru-RU" dirty="0"/>
              <a:t>зависимость явления </a:t>
            </a:r>
            <a:r>
              <a:rPr lang="ru-RU" i="1" dirty="0"/>
              <a:t>X </a:t>
            </a:r>
            <a:r>
              <a:rPr lang="ru-RU" dirty="0"/>
              <a:t>от причины </a:t>
            </a:r>
            <a:r>
              <a:rPr lang="ru-RU" i="1" dirty="0"/>
              <a:t>Y </a:t>
            </a:r>
          </a:p>
          <a:p>
            <a:endParaRPr lang="ru-RU" i="1" dirty="0"/>
          </a:p>
          <a:p>
            <a:r>
              <a:rPr lang="ru-RU" dirty="0"/>
              <a:t>Если исследуется связь между двумя признаками – </a:t>
            </a:r>
            <a:r>
              <a:rPr lang="ru-RU" i="1" dirty="0"/>
              <a:t>парная регрессия</a:t>
            </a:r>
          </a:p>
          <a:p>
            <a:r>
              <a:rPr lang="ru-RU" dirty="0"/>
              <a:t>Если между тремя и более признаками – то </a:t>
            </a:r>
            <a:r>
              <a:rPr lang="ru-RU" i="1" dirty="0"/>
              <a:t>множественной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902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984" y="2428868"/>
            <a:ext cx="6300774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Линейная регрессия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981200" y="3786191"/>
            <a:ext cx="8229600" cy="2339973"/>
          </a:xfrm>
        </p:spPr>
        <p:txBody>
          <a:bodyPr>
            <a:normAutofit/>
          </a:bodyPr>
          <a:lstStyle/>
          <a:p>
            <a:r>
              <a:rPr lang="ru-RU" i="1" dirty="0"/>
              <a:t>Линейная регрессия</a:t>
            </a:r>
            <a:r>
              <a:rPr lang="ru-RU" dirty="0"/>
              <a:t> - находят линейную функцию, которая, согласно определённым математическим критериям, наиболее соответствует данным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3048000" y="0"/>
          <a:ext cx="6096000" cy="2714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1738282" y="2500306"/>
            <a:ext cx="1857356" cy="1143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Чаще используют</a:t>
            </a:r>
          </a:p>
        </p:txBody>
      </p:sp>
    </p:spTree>
    <p:extLst>
      <p:ext uri="{BB962C8B-B14F-4D97-AF65-F5344CB8AC3E}">
        <p14:creationId xmlns:p14="http://schemas.microsoft.com/office/powerpoint/2010/main" val="2766064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1499616"/>
          </a:xfrm>
        </p:spPr>
        <p:txBody>
          <a:bodyPr>
            <a:normAutofit/>
          </a:bodyPr>
          <a:lstStyle/>
          <a:p>
            <a:r>
              <a:rPr lang="ru-RU" sz="4400" dirty="0"/>
              <a:t>Уравнение парной линейной регрессии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981200" y="1219200"/>
            <a:ext cx="8229600" cy="52101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>
                <a:sym typeface="Symbol"/>
              </a:rPr>
              <a:t>Y = +X+</a:t>
            </a:r>
            <a:r>
              <a:rPr lang="ru-RU" dirty="0">
                <a:sym typeface="Symbol"/>
              </a:rPr>
              <a:t>,</a:t>
            </a:r>
          </a:p>
          <a:p>
            <a:pPr algn="ctr">
              <a:buNone/>
            </a:pPr>
            <a:endParaRPr lang="ru-RU" dirty="0">
              <a:sym typeface="Symbol"/>
            </a:endParaRPr>
          </a:p>
          <a:p>
            <a:pPr algn="just">
              <a:buNone/>
            </a:pPr>
            <a:r>
              <a:rPr lang="en-US" dirty="0"/>
              <a:t>X – </a:t>
            </a:r>
            <a:r>
              <a:rPr lang="kk-KZ" dirty="0"/>
              <a:t>неслучайная величина</a:t>
            </a:r>
          </a:p>
          <a:p>
            <a:pPr algn="just">
              <a:buNone/>
            </a:pPr>
            <a:r>
              <a:rPr lang="en-US" dirty="0"/>
              <a:t>Y</a:t>
            </a:r>
            <a:r>
              <a:rPr lang="ru-RU" dirty="0"/>
              <a:t>, </a:t>
            </a:r>
            <a:r>
              <a:rPr lang="en-US" dirty="0">
                <a:sym typeface="Symbol"/>
              </a:rPr>
              <a:t></a:t>
            </a:r>
            <a:r>
              <a:rPr lang="ru-RU" dirty="0">
                <a:sym typeface="Symbol"/>
              </a:rPr>
              <a:t> - случайные величины, </a:t>
            </a:r>
            <a:r>
              <a:rPr lang="en-US" dirty="0">
                <a:sym typeface="Symbol"/>
              </a:rPr>
              <a:t></a:t>
            </a:r>
            <a:r>
              <a:rPr lang="ru-RU" dirty="0">
                <a:sym typeface="Symbol"/>
              </a:rPr>
              <a:t>,</a:t>
            </a:r>
            <a:r>
              <a:rPr lang="en-US" dirty="0">
                <a:sym typeface="Symbol"/>
              </a:rPr>
              <a:t></a:t>
            </a:r>
            <a:r>
              <a:rPr lang="ru-RU" dirty="0">
                <a:sym typeface="Symbol"/>
              </a:rPr>
              <a:t> - параметры уравнения</a:t>
            </a:r>
          </a:p>
          <a:p>
            <a:pPr algn="just">
              <a:buNone/>
            </a:pPr>
            <a:endParaRPr lang="ru-RU" dirty="0">
              <a:sym typeface="Symbol"/>
            </a:endParaRPr>
          </a:p>
          <a:p>
            <a:pPr algn="just">
              <a:buNone/>
            </a:pPr>
            <a:r>
              <a:rPr lang="en-US" dirty="0">
                <a:sym typeface="Symbol"/>
              </a:rPr>
              <a:t>Y – </a:t>
            </a:r>
            <a:r>
              <a:rPr lang="kk-KZ" dirty="0">
                <a:sym typeface="Symbol"/>
              </a:rPr>
              <a:t>называется объясняемой </a:t>
            </a:r>
            <a:r>
              <a:rPr lang="ru-RU" dirty="0">
                <a:sym typeface="Symbol"/>
              </a:rPr>
              <a:t>(зависимой) переменной или результативный признак</a:t>
            </a:r>
          </a:p>
          <a:p>
            <a:pPr algn="just">
              <a:buNone/>
            </a:pPr>
            <a:r>
              <a:rPr lang="ru-RU" dirty="0">
                <a:sym typeface="Symbol"/>
              </a:rPr>
              <a:t>Х – объясняющей (независимой) переменной или факторный признак</a:t>
            </a:r>
          </a:p>
          <a:p>
            <a:pPr algn="just">
              <a:buNone/>
            </a:pPr>
            <a:r>
              <a:rPr lang="en-US" dirty="0">
                <a:sym typeface="Symbol"/>
              </a:rPr>
              <a:t></a:t>
            </a:r>
            <a:r>
              <a:rPr lang="ru-RU" dirty="0">
                <a:sym typeface="Symbol"/>
              </a:rPr>
              <a:t> - ошибка регрессии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98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24128" y="1300766"/>
            <a:ext cx="9720073" cy="5008594"/>
          </a:xfrm>
        </p:spPr>
        <p:txBody>
          <a:bodyPr/>
          <a:lstStyle/>
          <a:p>
            <a:r>
              <a:rPr lang="ru-RU" dirty="0"/>
              <a:t>На основе выборочного наблюдения оценивают выборочное уравнение регрессии (линия регрессии)</a:t>
            </a:r>
          </a:p>
          <a:p>
            <a:endParaRPr lang="ru-RU" dirty="0"/>
          </a:p>
          <a:p>
            <a:pPr>
              <a:buNone/>
            </a:pPr>
            <a:r>
              <a:rPr lang="ru-RU" dirty="0"/>
              <a:t>			     у  = а+</a:t>
            </a:r>
            <a:r>
              <a:rPr lang="en-US" dirty="0" err="1"/>
              <a:t>bx</a:t>
            </a:r>
            <a:endParaRPr lang="ru-RU" dirty="0"/>
          </a:p>
          <a:p>
            <a:endParaRPr lang="ru-RU" dirty="0"/>
          </a:p>
          <a:p>
            <a:r>
              <a:rPr lang="en-US" dirty="0"/>
              <a:t>a, b – </a:t>
            </a:r>
            <a:r>
              <a:rPr lang="kk-KZ" dirty="0"/>
              <a:t>оценки параметров </a:t>
            </a:r>
            <a:r>
              <a:rPr lang="en-US" dirty="0">
                <a:sym typeface="Symbol"/>
              </a:rPr>
              <a:t></a:t>
            </a:r>
            <a:r>
              <a:rPr lang="ru-RU" dirty="0">
                <a:sym typeface="Symbol"/>
              </a:rPr>
              <a:t>,</a:t>
            </a:r>
            <a:r>
              <a:rPr lang="en-US" dirty="0">
                <a:sym typeface="Symbol"/>
              </a:rPr>
              <a:t></a:t>
            </a:r>
            <a:endParaRPr lang="ru-RU" dirty="0"/>
          </a:p>
          <a:p>
            <a:r>
              <a:rPr lang="ru-RU" dirty="0"/>
              <a:t>Показывает среднее значение изменения результативного признака </a:t>
            </a:r>
            <a:r>
              <a:rPr lang="en-US" i="1" dirty="0"/>
              <a:t>y</a:t>
            </a:r>
            <a:r>
              <a:rPr lang="en-US" dirty="0"/>
              <a:t> </a:t>
            </a:r>
            <a:r>
              <a:rPr lang="ru-RU" dirty="0"/>
              <a:t>при изменении факторного признака </a:t>
            </a:r>
            <a:r>
              <a:rPr lang="ru-RU" i="1" dirty="0" err="1"/>
              <a:t>х</a:t>
            </a:r>
            <a:r>
              <a:rPr lang="ru-RU" dirty="0"/>
              <a:t> на одну единицу его измерения</a:t>
            </a:r>
          </a:p>
          <a:p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4041443" y="2477446"/>
            <a:ext cx="239843" cy="202368"/>
          </a:xfrm>
          <a:custGeom>
            <a:avLst/>
            <a:gdLst>
              <a:gd name="connsiteX0" fmla="*/ 0 w 239843"/>
              <a:gd name="connsiteY0" fmla="*/ 199869 h 202368"/>
              <a:gd name="connsiteX1" fmla="*/ 149902 w 239843"/>
              <a:gd name="connsiteY1" fmla="*/ 4997 h 202368"/>
              <a:gd name="connsiteX2" fmla="*/ 224852 w 239843"/>
              <a:gd name="connsiteY2" fmla="*/ 169889 h 202368"/>
              <a:gd name="connsiteX3" fmla="*/ 239843 w 239843"/>
              <a:gd name="connsiteY3" fmla="*/ 199869 h 20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843" h="202368">
                <a:moveTo>
                  <a:pt x="0" y="199869"/>
                </a:moveTo>
                <a:cubicBezTo>
                  <a:pt x="56213" y="104931"/>
                  <a:pt x="112427" y="9994"/>
                  <a:pt x="149902" y="4997"/>
                </a:cubicBezTo>
                <a:cubicBezTo>
                  <a:pt x="187377" y="0"/>
                  <a:pt x="209862" y="137410"/>
                  <a:pt x="224852" y="169889"/>
                </a:cubicBezTo>
                <a:cubicBezTo>
                  <a:pt x="239842" y="202368"/>
                  <a:pt x="239842" y="201118"/>
                  <a:pt x="239843" y="19986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0319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807</TotalTime>
  <Words>3000</Words>
  <Application>Microsoft Office PowerPoint</Application>
  <PresentationFormat>Широкоэкранный</PresentationFormat>
  <Paragraphs>394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Calibri</vt:lpstr>
      <vt:lpstr>Symbol</vt:lpstr>
      <vt:lpstr>Tw Cen MT</vt:lpstr>
      <vt:lpstr>Tw Cen MT Condensed</vt:lpstr>
      <vt:lpstr>Wingdings 3</vt:lpstr>
      <vt:lpstr>Интеграл</vt:lpstr>
      <vt:lpstr>Лекция 14. Психологическое измерение. Регрессионный анализ</vt:lpstr>
      <vt:lpstr>Презентация PowerPoint</vt:lpstr>
      <vt:lpstr>Вопросы лекции</vt:lpstr>
      <vt:lpstr>Регрессионный анализ</vt:lpstr>
      <vt:lpstr>Позволяет</vt:lpstr>
      <vt:lpstr>Презентация PowerPoint</vt:lpstr>
      <vt:lpstr>Линейная регрессия</vt:lpstr>
      <vt:lpstr>Уравнение парной линейной регрессии</vt:lpstr>
      <vt:lpstr>Презентация PowerPoint</vt:lpstr>
      <vt:lpstr>у  = а+bx</vt:lpstr>
      <vt:lpstr>Метод наименьших квадратов (МНК) </vt:lpstr>
      <vt:lpstr>Рассчеты   производная по х и по у</vt:lpstr>
      <vt:lpstr>Коэффициент детерминации R-квадрат</vt:lpstr>
      <vt:lpstr>Для проверки    Задача используется</vt:lpstr>
      <vt:lpstr>Построить регрессионную зависимость  по данным успеваемости Y в 9 классе по математике и результатам группового теста Х, проведенного в конце 8 класса </vt:lpstr>
      <vt:lpstr>Для проверки    Задача используется</vt:lpstr>
      <vt:lpstr>Задание на дом – построить уравнение регрессии</vt:lpstr>
      <vt:lpstr>Сравнение дисперсий – F-критерий Фишера</vt:lpstr>
      <vt:lpstr>Формула для эмпирического значения критерия F-Фишера</vt:lpstr>
      <vt:lpstr>Презентация PowerPoint</vt:lpstr>
      <vt:lpstr>Задача: в двух классах проведено тестирование умственного развития по тесту. Полученные значения величин достоверно не различались. На уровне значимости 5% установить различие в степени однородности показателей умственного развития между классами: Х = { 90, 29, 39,79, 88,53,34,40,75,79}   Y={41,49,56,64,72,65,63,87,77,62}</vt:lpstr>
      <vt:lpstr>Биг дата</vt:lpstr>
      <vt:lpstr>4 парадигма в науке </vt:lpstr>
      <vt:lpstr>Уровни взаимодействия</vt:lpstr>
      <vt:lpstr>Макроуровень и мезоуровень связан с аналитикой биг дата</vt:lpstr>
      <vt:lpstr>Университет Ноттингем Трент Дескриптивной аналитики студенческих результатов в виде панели мониторинга, которая показывала данные о вовлеченности студентов в учебный процесс</vt:lpstr>
      <vt:lpstr>Направления Биг дата</vt:lpstr>
      <vt:lpstr>Механизм работы Биг Дата</vt:lpstr>
      <vt:lpstr>5V    Информация из презентаций интернета</vt:lpstr>
      <vt:lpstr>Утёмов В. В., Горев П. М. Развитие образовательных систем на основе технологии big data //Концепт. – 2018. – №. 6. </vt:lpstr>
      <vt:lpstr>https://nextel.cloud/marketing/faq-big-data-da-chto-eto-vso-taki-takoye/</vt:lpstr>
      <vt:lpstr>Психологические исследования в области больших данных (Harlow, 2019): </vt:lpstr>
      <vt:lpstr>Презентация PowerPoint</vt:lpstr>
      <vt:lpstr>https://www.tadviser.ru/index.php Поставщики Биг Дата</vt:lpstr>
      <vt:lpstr>Презентация PowerPoint</vt:lpstr>
      <vt:lpstr>Тимофей Нестик; А. Журавлев</vt:lpstr>
      <vt:lpstr>Психология и биг дата Хординг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6. Классификация методов психологического исследования Лекция 7. Неэкспериментальные методы исследования</dc:title>
  <dc:creator>Учетная запись Майкрософт</dc:creator>
  <cp:lastModifiedBy>Мынбаева Айгерим</cp:lastModifiedBy>
  <cp:revision>76</cp:revision>
  <cp:lastPrinted>2022-11-29T13:38:21Z</cp:lastPrinted>
  <dcterms:created xsi:type="dcterms:W3CDTF">2022-10-09T05:39:33Z</dcterms:created>
  <dcterms:modified xsi:type="dcterms:W3CDTF">2025-08-31T11:39:46Z</dcterms:modified>
</cp:coreProperties>
</file>